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4" r:id="rId9"/>
    <p:sldId id="268" r:id="rId10"/>
    <p:sldId id="263" r:id="rId11"/>
    <p:sldId id="265" r:id="rId12"/>
    <p:sldId id="269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90" r:id="rId21"/>
    <p:sldId id="291" r:id="rId22"/>
    <p:sldId id="276" r:id="rId23"/>
    <p:sldId id="275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84E544-3899-4ACF-859C-97E4486A13DD}">
          <p14:sldIdLst>
            <p14:sldId id="256"/>
            <p14:sldId id="257"/>
          </p14:sldIdLst>
        </p14:section>
        <p14:section name="基本情况" id="{0592CA27-C68C-401C-8CE4-E1EAC0BBD0D6}">
          <p14:sldIdLst>
            <p14:sldId id="262"/>
            <p14:sldId id="259"/>
            <p14:sldId id="258"/>
            <p14:sldId id="260"/>
            <p14:sldId id="261"/>
          </p14:sldIdLst>
        </p14:section>
        <p14:section name="功能概述" id="{EE61E839-F76D-4234-A01E-3294A0D01D07}">
          <p14:sldIdLst>
            <p14:sldId id="264"/>
            <p14:sldId id="268"/>
            <p14:sldId id="263"/>
            <p14:sldId id="265"/>
            <p14:sldId id="269"/>
            <p14:sldId id="266"/>
            <p14:sldId id="270"/>
            <p14:sldId id="267"/>
            <p14:sldId id="271"/>
            <p14:sldId id="272"/>
            <p14:sldId id="273"/>
            <p14:sldId id="274"/>
            <p14:sldId id="290"/>
            <p14:sldId id="291"/>
          </p14:sldIdLst>
        </p14:section>
        <p14:section name="后端概述" id="{E8285A0F-3ACE-4791-8F0E-05B5D345CD9C}">
          <p14:sldIdLst>
            <p14:sldId id="276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现场展示" id="{72B398E8-2978-4FA0-85D0-62BFF268C2A1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194F-9EDF-4AAD-90BD-2CA2449ED6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C4FA8-DD00-47EB-8607-8224D65DE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2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7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4FA8-DD00-47EB-8607-8224D65DEE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6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4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7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3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9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6/25/2021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5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2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8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6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9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4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9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50" b="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6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游戏机, 桌子&#10;&#10;描述已自动生成">
            <a:extLst>
              <a:ext uri="{FF2B5EF4-FFF2-40B4-BE49-F238E27FC236}">
                <a16:creationId xmlns:a16="http://schemas.microsoft.com/office/drawing/2014/main" id="{C4E0F3A0-6E7B-403E-8EF2-FDAE7DDD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498EF1-2C35-4FDC-BC8E-9307234EE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7200" dirty="0" err="1"/>
              <a:t>MyBookDB</a:t>
            </a:r>
            <a:br>
              <a:rPr lang="en-US" altLang="zh-CN" sz="7200" dirty="0"/>
            </a:br>
            <a:r>
              <a:rPr lang="zh-CN" altLang="en-US" sz="7200" dirty="0"/>
              <a:t>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FD02D4-FF43-494A-BB81-53975F58F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/>
              <a:t>邵彦骏 张涵秋 刘洛侃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23B43AD-E136-45DB-8C0F-D397EA1B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0.1.1 Fixes (May 30, 2021)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89C4B2-3821-4464-8F39-BC551951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zh-CN" altLang="en-US" b="1" i="0" dirty="0">
                <a:effectLst/>
                <a:latin typeface="-apple-system"/>
              </a:rPr>
              <a:t>管理员输错密码后需要重新输入</a:t>
            </a:r>
            <a:r>
              <a:rPr lang="zh-CN" altLang="en-US" b="0" i="0" dirty="0">
                <a:effectLst/>
                <a:latin typeface="-apple-system"/>
              </a:rPr>
              <a:t>所有信息的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增加了管理员使用</a:t>
            </a:r>
            <a:r>
              <a:rPr lang="en-US" altLang="zh-CN" b="0" i="0" dirty="0">
                <a:effectLst/>
                <a:latin typeface="-apple-system"/>
              </a:rPr>
              <a:t>Email</a:t>
            </a:r>
            <a:r>
              <a:rPr lang="zh-CN" altLang="en-US" b="0" i="0" dirty="0">
                <a:effectLst/>
                <a:latin typeface="-apple-system"/>
              </a:rPr>
              <a:t>和用户名</a:t>
            </a:r>
            <a:r>
              <a:rPr lang="zh-CN" altLang="en-US" b="1" i="0" dirty="0">
                <a:effectLst/>
                <a:latin typeface="-apple-system"/>
              </a:rPr>
              <a:t>双重登录</a:t>
            </a:r>
            <a:r>
              <a:rPr lang="zh-CN" altLang="en-US" b="0" i="0" dirty="0">
                <a:effectLst/>
                <a:latin typeface="-apple-system"/>
              </a:rPr>
              <a:t>的可能性。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美化页面，为注册界面增加新配色。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项目的链接和作者信息。</a:t>
            </a:r>
          </a:p>
          <a:p>
            <a:endParaRPr lang="zh-CN" alt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图片 20" descr="图片包含 文具, 信封, 装饰品, 伞&#10;&#10;描述已自动生成">
            <a:extLst>
              <a:ext uri="{FF2B5EF4-FFF2-40B4-BE49-F238E27FC236}">
                <a16:creationId xmlns:a16="http://schemas.microsoft.com/office/drawing/2014/main" id="{5E36EC46-DFBD-47AF-9731-3F939AE3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5047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480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942826-20BB-41B7-BCA4-01A5EE70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30" y="645477"/>
            <a:ext cx="5103482" cy="163988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i="0" dirty="0">
                <a:effectLst/>
                <a:latin typeface="-apple-system"/>
              </a:rPr>
              <a:t>Beta 0.2.0 New Pages (June 1, 2021)</a:t>
            </a:r>
          </a:p>
        </p:txBody>
      </p:sp>
      <p:pic>
        <p:nvPicPr>
          <p:cNvPr id="7" name="图片 6" descr="图片包含 气泡图&#10;&#10;描述已自动生成">
            <a:extLst>
              <a:ext uri="{FF2B5EF4-FFF2-40B4-BE49-F238E27FC236}">
                <a16:creationId xmlns:a16="http://schemas.microsoft.com/office/drawing/2014/main" id="{96D811A3-6562-4B65-BB67-4EF24D06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14" y="419215"/>
            <a:ext cx="2535265" cy="1585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E1CEE-25C1-47E7-9A56-6F2025A1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89" y="2285366"/>
            <a:ext cx="6262417" cy="52736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</a:t>
            </a:r>
            <a:r>
              <a:rPr lang="en-US" altLang="zh-CN" b="0" i="0" dirty="0">
                <a:effectLst/>
                <a:latin typeface="-apple-system"/>
              </a:rPr>
              <a:t>base.html</a:t>
            </a:r>
            <a:r>
              <a:rPr lang="zh-CN" altLang="en-US" b="0" i="0" dirty="0">
                <a:effectLst/>
                <a:latin typeface="-apple-system"/>
              </a:rPr>
              <a:t>的前端设计：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顶部</a:t>
            </a:r>
            <a:r>
              <a:rPr lang="en-US" altLang="zh-CN" b="1" i="0" dirty="0" err="1">
                <a:effectLst/>
                <a:latin typeface="-apple-system"/>
              </a:rPr>
              <a:t>Navibar</a:t>
            </a:r>
            <a:r>
              <a:rPr lang="zh-CN" altLang="en-US" b="0" i="0" dirty="0">
                <a:effectLst/>
                <a:latin typeface="-apple-system"/>
              </a:rPr>
              <a:t>，链接到</a:t>
            </a:r>
            <a:r>
              <a:rPr lang="en-US" altLang="zh-CN" b="0" i="0" dirty="0">
                <a:effectLst/>
                <a:latin typeface="-apple-system"/>
              </a:rPr>
              <a:t>Users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Orders</a:t>
            </a:r>
            <a:r>
              <a:rPr lang="zh-CN" altLang="en-US" b="0" i="0" dirty="0">
                <a:effectLst/>
                <a:latin typeface="-apple-system"/>
              </a:rPr>
              <a:t>五个功能页面。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zh-CN" altLang="en-US" b="1" i="0" dirty="0">
                <a:effectLst/>
                <a:latin typeface="-apple-system"/>
              </a:rPr>
              <a:t>表格模板</a:t>
            </a:r>
            <a:r>
              <a:rPr lang="zh-CN" altLang="en-US" b="0" i="0" dirty="0">
                <a:effectLst/>
                <a:latin typeface="-apple-system"/>
              </a:rPr>
              <a:t>，预备实现</a:t>
            </a:r>
            <a:r>
              <a:rPr lang="zh-CN" altLang="en-US" i="0" dirty="0">
                <a:effectLst/>
                <a:latin typeface="-apple-system"/>
              </a:rPr>
              <a:t>信息检索</a:t>
            </a:r>
            <a:r>
              <a:rPr lang="zh-CN" altLang="en-US" b="0" i="0" dirty="0">
                <a:effectLst/>
                <a:latin typeface="-apple-system"/>
              </a:rPr>
              <a:t>与</a:t>
            </a:r>
            <a:r>
              <a:rPr lang="zh-CN" altLang="en-US" i="0" dirty="0">
                <a:effectLst/>
                <a:latin typeface="-apple-system"/>
              </a:rPr>
              <a:t>修改功能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Footer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en-US" altLang="zh-CN" b="0" i="0" dirty="0" err="1">
                <a:effectLst/>
                <a:latin typeface="-apple-system"/>
              </a:rPr>
              <a:t>Github</a:t>
            </a:r>
            <a:r>
              <a:rPr lang="zh-CN" altLang="en-US" b="0" i="0" dirty="0">
                <a:effectLst/>
                <a:latin typeface="-apple-system"/>
              </a:rPr>
              <a:t>项目的链接和作者信息</a:t>
            </a:r>
            <a:r>
              <a:rPr lang="zh-CN" altLang="en-US" sz="185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设计</a:t>
            </a:r>
            <a:r>
              <a:rPr lang="en-US" altLang="zh-CN" b="0" i="0" dirty="0" err="1">
                <a:effectLst/>
                <a:latin typeface="-apple-system"/>
              </a:rPr>
              <a:t>MyBookDB</a:t>
            </a:r>
            <a:r>
              <a:rPr lang="zh-CN" altLang="en-US" b="0" i="0" dirty="0">
                <a:effectLst/>
                <a:latin typeface="-apple-system"/>
              </a:rPr>
              <a:t>的</a:t>
            </a:r>
            <a:r>
              <a:rPr lang="en-US" altLang="zh-CN" b="0" i="0" dirty="0">
                <a:effectLst/>
                <a:latin typeface="-apple-system"/>
              </a:rPr>
              <a:t>LOGO</a:t>
            </a:r>
            <a:r>
              <a:rPr lang="zh-CN" altLang="en-US" b="0" i="0" dirty="0">
                <a:effectLst/>
                <a:latin typeface="-apple-system"/>
              </a:rPr>
              <a:t>，并将其显示在顶部状态栏中。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babies-first-names-top-100-boys.csv</a:t>
            </a:r>
            <a:r>
              <a:rPr lang="zh-CN" altLang="en-US" b="0" i="0" dirty="0">
                <a:effectLst/>
                <a:latin typeface="-apple-system"/>
              </a:rPr>
              <a:t>生成了一些</a:t>
            </a:r>
            <a:r>
              <a:rPr lang="zh-CN" altLang="en-US" b="1" i="0" dirty="0">
                <a:effectLst/>
                <a:latin typeface="-apple-system"/>
              </a:rPr>
              <a:t>随机用户</a:t>
            </a:r>
            <a:r>
              <a:rPr lang="zh-CN" altLang="en-US" b="0" i="0" dirty="0">
                <a:effectLst/>
                <a:latin typeface="-apple-system"/>
              </a:rPr>
              <a:t>，以测试数据库后端模型。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加入了管理员</a:t>
            </a:r>
            <a:r>
              <a:rPr lang="zh-CN" altLang="en-US" b="1" i="0" dirty="0">
                <a:effectLst/>
                <a:latin typeface="-apple-system"/>
              </a:rPr>
              <a:t>登出</a:t>
            </a:r>
            <a:r>
              <a:rPr lang="zh-CN" altLang="en-US" b="0" i="0" dirty="0">
                <a:effectLst/>
                <a:latin typeface="-apple-system"/>
              </a:rPr>
              <a:t>的选项。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1F4B78-3A91-4714-9CE2-D98DBAD7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815" y="2727140"/>
            <a:ext cx="1837466" cy="76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6CD7A-44F2-4588-8147-D4829BAA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07" r="30658"/>
          <a:stretch/>
        </p:blipFill>
        <p:spPr>
          <a:xfrm>
            <a:off x="6940387" y="5598040"/>
            <a:ext cx="5080974" cy="634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4BD88-3BC7-480E-AE87-AFD4133A9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424" y="4209898"/>
            <a:ext cx="4078937" cy="6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57B2C6-9928-40E1-B9FF-3ECF31D1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A31341-2394-42A2-9851-FD91086D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DAFF15-09E3-425C-9BF0-14CF18E02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D93AAC-6E3F-4BC8-A315-45F6F5D0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D0456D8-C76D-4886-A52C-55C1147C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F98296-ED44-4D38-9E49-5470B308A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E6B7CA-11F5-4132-9799-D7A91A08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6" y="1733909"/>
            <a:ext cx="5389822" cy="1318687"/>
          </a:xfrm>
        </p:spPr>
        <p:txBody>
          <a:bodyPr anchor="b">
            <a:normAutofit/>
          </a:bodyPr>
          <a:lstStyle/>
          <a:p>
            <a:r>
              <a:rPr lang="en-US" altLang="zh-CN" sz="3300" b="1" i="0" dirty="0">
                <a:effectLst/>
                <a:latin typeface="-apple-system"/>
              </a:rPr>
              <a:t>Beta 0.2.1 User Management (June 2, 2021)</a:t>
            </a:r>
            <a:endParaRPr lang="zh-CN" altLang="en-US" sz="3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FCCE6C-68C3-450D-AADC-E750951B0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2" r="12867" b="-3"/>
          <a:stretch/>
        </p:blipFill>
        <p:spPr>
          <a:xfrm>
            <a:off x="4120523" y="-5656"/>
            <a:ext cx="3519432" cy="2284460"/>
          </a:xfrm>
          <a:custGeom>
            <a:avLst/>
            <a:gdLst/>
            <a:ahLst/>
            <a:cxnLst/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045FB-F6BB-4257-9178-027E2C8E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97" y="3211622"/>
            <a:ext cx="5887706" cy="3524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可以使用姓名、邮箱、手机号码进行模糊搜索，或者按照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提升了</a:t>
            </a:r>
            <a:r>
              <a:rPr lang="zh-CN" altLang="en-US" b="1" i="0" dirty="0">
                <a:effectLst/>
                <a:latin typeface="-apple-system"/>
              </a:rPr>
              <a:t>系统的安全性</a:t>
            </a:r>
            <a:r>
              <a:rPr lang="zh-CN" altLang="en-US" b="0" i="0" dirty="0">
                <a:effectLst/>
                <a:latin typeface="-apple-system"/>
              </a:rPr>
              <a:t>，使非管理员不得通过修改</a:t>
            </a:r>
            <a:r>
              <a:rPr lang="en-US" altLang="zh-CN" b="0" i="0" dirty="0">
                <a:effectLst/>
                <a:latin typeface="-apple-system"/>
              </a:rPr>
              <a:t>URL</a:t>
            </a:r>
            <a:r>
              <a:rPr lang="zh-CN" altLang="en-US" b="0" i="0" dirty="0">
                <a:effectLst/>
                <a:latin typeface="-apple-system"/>
              </a:rPr>
              <a:t>的形式直接进入仅管理员可见页面。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提供了对用户的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EED33-46C0-43FC-814F-7F31E58E0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9" r="7448" b="1"/>
          <a:stretch/>
        </p:blipFill>
        <p:spPr>
          <a:xfrm>
            <a:off x="7260960" y="2256519"/>
            <a:ext cx="4930889" cy="4601483"/>
          </a:xfrm>
          <a:custGeom>
            <a:avLst/>
            <a:gdLst/>
            <a:ahLst/>
            <a:cxnLst/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624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95989A-2D9B-49B1-A54E-8EDB1A96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" r="465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884096-AEE2-476F-B01E-A98E4D1B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939" y="424815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altLang="zh-CN" b="1" i="0" dirty="0">
                <a:effectLst/>
                <a:latin typeface="-apple-system"/>
              </a:rPr>
              <a:t>Beta 0.2.2 User Edit (June 4, 2021)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FCF87-0FCE-47ED-8D51-FBB5EF82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361" y="2369186"/>
            <a:ext cx="4866334" cy="40639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修复了</a:t>
            </a:r>
            <a:r>
              <a:rPr lang="en-US" altLang="zh-CN" b="0" i="0" dirty="0">
                <a:effectLst/>
                <a:latin typeface="-apple-system"/>
              </a:rPr>
              <a:t>Filter</a:t>
            </a:r>
            <a:r>
              <a:rPr lang="zh-CN" altLang="en-US" b="0" i="0" dirty="0">
                <a:effectLst/>
                <a:latin typeface="-apple-system"/>
              </a:rPr>
              <a:t>栏中用户无法清空选择的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完成了客户信息修改的前端设计。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基本实现管理员新建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编辑客户的功能：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管理员必须键入某用户的全部信息，并且需要满足</a:t>
            </a:r>
            <a:r>
              <a:rPr lang="zh-CN" altLang="en-US" b="1" i="0" dirty="0">
                <a:effectLst/>
                <a:latin typeface="-apple-system"/>
              </a:rPr>
              <a:t>完整性约束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管理员输入用户信息，前端页面将会显示用户名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0231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9A51432-C4E9-479C-95A3-3781749B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477" y="249873"/>
            <a:ext cx="9164761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0.2.3 Important Fixes (June 5,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010FF-2643-477B-BAC2-B32893A54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修复了修改用户时</a:t>
            </a:r>
            <a:r>
              <a:rPr lang="zh-CN" altLang="en-US" b="1" i="0">
                <a:effectLst/>
                <a:latin typeface="-apple-system"/>
              </a:rPr>
              <a:t>唯一性约束施加在本用户上</a:t>
            </a:r>
            <a:r>
              <a:rPr lang="zh-CN" altLang="en-US" b="0" i="0">
                <a:effectLst/>
                <a:latin typeface="-apple-system"/>
              </a:rPr>
              <a:t>的严重</a:t>
            </a:r>
            <a:r>
              <a:rPr lang="en-US" altLang="zh-CN" b="0" i="0">
                <a:effectLst/>
                <a:latin typeface="-apple-system"/>
              </a:rPr>
              <a:t>BUG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>
                <a:effectLst/>
                <a:latin typeface="-apple-system"/>
              </a:rPr>
              <a:t>对管理员登录权限作了进一步提升，现在将</a:t>
            </a:r>
            <a:r>
              <a:rPr lang="zh-CN" altLang="en-US" b="1" i="0">
                <a:effectLst/>
                <a:latin typeface="-apple-system"/>
              </a:rPr>
              <a:t>记录管理员登录时的</a:t>
            </a:r>
            <a:r>
              <a:rPr lang="en-US" altLang="zh-CN" b="1" i="0">
                <a:effectLst/>
                <a:latin typeface="-apple-system"/>
              </a:rPr>
              <a:t>IP</a:t>
            </a:r>
            <a:r>
              <a:rPr lang="zh-CN" altLang="en-US" b="1" i="0">
                <a:effectLst/>
                <a:latin typeface="-apple-system"/>
              </a:rPr>
              <a:t>地址</a:t>
            </a:r>
            <a:r>
              <a:rPr lang="zh-CN" altLang="en-US" b="0" i="0">
                <a:effectLst/>
                <a:latin typeface="-apple-system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39ED654-EA77-4EB0-A1E1-12EDCA3D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/>
          <a:stretch/>
        </p:blipFill>
        <p:spPr>
          <a:xfrm>
            <a:off x="1595120" y="3583260"/>
            <a:ext cx="9185246" cy="8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8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CE9C08-1219-4657-B7D9-F3FBE213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2019"/>
            <a:ext cx="6237182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200" dirty="0"/>
              <a:t>Beta 0.3.0 Publisher Management (June 9, 2021)</a:t>
            </a:r>
            <a:endParaRPr lang="zh-CN" altLang="en-US" sz="3200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24AD87C5-09EC-48AF-802F-87CAA0053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r="1887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92E8A-5B0D-4718-8C2F-08D856B7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28" y="1857081"/>
            <a:ext cx="7141712" cy="4706720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完成了出版商信息修改的前端设计。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可以使用出版商名称、邮箱、手机号码进行模糊搜索，或者按照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提供了对出版商的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编辑出版商</a:t>
            </a:r>
            <a:r>
              <a:rPr lang="zh-CN" altLang="en-US" b="0" i="0" dirty="0">
                <a:effectLst/>
                <a:latin typeface="-apple-system"/>
              </a:rPr>
              <a:t>的功能：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管理员必须键入某出版商的全部信息，并且需要满足完整性约束。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管理员输入出版商信息，前端页面将会显示出版商名称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手机号</a:t>
            </a:r>
            <a:r>
              <a:rPr lang="en-US" altLang="zh-CN" b="0" i="0" dirty="0">
                <a:effectLst/>
                <a:latin typeface="-apple-system"/>
              </a:rPr>
              <a:t>/Email</a:t>
            </a:r>
            <a:r>
              <a:rPr lang="zh-CN" altLang="en-US" b="0" i="0" dirty="0">
                <a:effectLst/>
                <a:latin typeface="-apple-system"/>
              </a:rPr>
              <a:t>已存在等错误提示。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45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4B049D-DEE7-45B4-9631-AD5EF8D6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4" y="-293559"/>
            <a:ext cx="591266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0.3.1 Writer Management (June 8,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652AC-EE55-4381-8B54-C07122BA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64" y="1662636"/>
            <a:ext cx="6297811" cy="34675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完成了作者信息修改的前端设计。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可以使用作者名称、作者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译者分类进行模糊搜索，或者按照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提供了对作者的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作者的功能：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管理员必须键入某作者的全部信息，并且需要满足完整性约束。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管理员输入作者信息，前端页面将会显示作者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译者已存在等错误提示。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同一个名称只能存在最多一位作者和一位译者。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表格&#10;&#10;中度可信度描述已自动生成">
            <a:extLst>
              <a:ext uri="{FF2B5EF4-FFF2-40B4-BE49-F238E27FC236}">
                <a16:creationId xmlns:a16="http://schemas.microsoft.com/office/drawing/2014/main" id="{031AECDD-28BE-427D-B828-8D795C3A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/>
          <a:stretch/>
        </p:blipFill>
        <p:spPr>
          <a:xfrm>
            <a:off x="6325451" y="617503"/>
            <a:ext cx="6297812" cy="3974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078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6E1BA82-E8C4-4361-9CE0-E096D04C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Beta 0.3.2 Data.py (June 16,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BC2BC-F8ED-4BAE-91C9-2777436C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900635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获取并整理豆瓣网</a:t>
            </a:r>
            <a:r>
              <a:rPr lang="zh-CN" altLang="en-US" b="1" i="0" dirty="0">
                <a:effectLst/>
                <a:latin typeface="-apple-system"/>
              </a:rPr>
              <a:t>爬虫数据</a:t>
            </a:r>
            <a:r>
              <a:rPr lang="zh-CN" altLang="en-US" b="0" i="0" dirty="0">
                <a:effectLst/>
                <a:latin typeface="-apple-system"/>
              </a:rPr>
              <a:t>，并处理图书</a:t>
            </a:r>
            <a:r>
              <a:rPr lang="zh-CN" altLang="en-US" b="1" i="0" dirty="0">
                <a:effectLst/>
                <a:latin typeface="-apple-system"/>
              </a:rPr>
              <a:t>分类信息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子类，图书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出版社， 子类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类别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en-US" altLang="zh-CN" b="1" i="0" dirty="0">
                <a:effectLst/>
                <a:latin typeface="-apple-system"/>
              </a:rPr>
              <a:t>data.py</a:t>
            </a:r>
            <a:r>
              <a:rPr lang="zh-CN" altLang="en-US" b="1" i="0" dirty="0">
                <a:effectLst/>
                <a:latin typeface="-apple-system"/>
              </a:rPr>
              <a:t>脚本</a:t>
            </a:r>
            <a:r>
              <a:rPr lang="zh-CN" altLang="en-US" b="0" i="0" dirty="0">
                <a:effectLst/>
                <a:latin typeface="-apple-system"/>
              </a:rPr>
              <a:t>，实现用户、作者、出版社、图书信息</a:t>
            </a:r>
            <a:r>
              <a:rPr lang="zh-CN" altLang="en-US" b="1" i="0" dirty="0">
                <a:effectLst/>
                <a:latin typeface="-apple-system"/>
              </a:rPr>
              <a:t>自动导入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894696-EEA8-4D49-8DF6-9A11364F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01495" y="3871627"/>
            <a:ext cx="8945794" cy="11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5A3BE3-F0F5-4528-8E0F-6A4C1F81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9" y="-440690"/>
            <a:ext cx="5956922" cy="1639888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Beta 0.3.3 Book Management (June 18, 2021)</a:t>
            </a:r>
            <a:endParaRPr lang="zh-CN" altLang="en-US" sz="33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3906" y="0"/>
            <a:ext cx="5118093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2860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142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FEC44D-413C-42E3-A0ED-3ED27395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6" r="4112"/>
          <a:stretch/>
        </p:blipFill>
        <p:spPr>
          <a:xfrm>
            <a:off x="7293798" y="10"/>
            <a:ext cx="4898203" cy="3488426"/>
          </a:xfrm>
          <a:custGeom>
            <a:avLst/>
            <a:gdLst/>
            <a:ahLst/>
            <a:cxnLst/>
            <a:rect l="l" t="t" r="r" b="b"/>
            <a:pathLst>
              <a:path w="4898203" h="3470148">
                <a:moveTo>
                  <a:pt x="1619455" y="0"/>
                </a:moveTo>
                <a:lnTo>
                  <a:pt x="2712688" y="0"/>
                </a:lnTo>
                <a:lnTo>
                  <a:pt x="3492854" y="0"/>
                </a:lnTo>
                <a:lnTo>
                  <a:pt x="4540916" y="0"/>
                </a:lnTo>
                <a:lnTo>
                  <a:pt x="4707219" y="0"/>
                </a:lnTo>
                <a:lnTo>
                  <a:pt x="4898203" y="0"/>
                </a:lnTo>
                <a:lnTo>
                  <a:pt x="4898203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D69E1F5B-7CA0-4E89-95A2-D17DEB6CB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r="5215" b="2"/>
          <a:stretch/>
        </p:blipFill>
        <p:spPr>
          <a:xfrm>
            <a:off x="7290230" y="3534156"/>
            <a:ext cx="4901771" cy="3323844"/>
          </a:xfrm>
          <a:custGeom>
            <a:avLst/>
            <a:gdLst/>
            <a:ahLst/>
            <a:cxnLst/>
            <a:rect l="l" t="t" r="r" b="b"/>
            <a:pathLst>
              <a:path w="4901771" h="3305556">
                <a:moveTo>
                  <a:pt x="1630" y="0"/>
                </a:moveTo>
                <a:lnTo>
                  <a:pt x="4901771" y="0"/>
                </a:lnTo>
                <a:lnTo>
                  <a:pt x="4901771" y="3305556"/>
                </a:lnTo>
                <a:lnTo>
                  <a:pt x="4710787" y="3305556"/>
                </a:lnTo>
                <a:lnTo>
                  <a:pt x="4544484" y="3305556"/>
                </a:lnTo>
                <a:lnTo>
                  <a:pt x="3496422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C8979-24B3-4765-A99D-5872E5E2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124268"/>
            <a:ext cx="7050369" cy="50631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完成了图书信息修改的前端设计。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b="1" i="0" dirty="0">
                <a:effectLst/>
                <a:latin typeface="-apple-system"/>
              </a:rPr>
              <a:t>搜索和展示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可以使用图书名称、作者名称、分类信息、出版社信息进行模糊搜索，或者按照</a:t>
            </a:r>
            <a:r>
              <a:rPr lang="en-US" altLang="zh-CN" b="0" i="0" dirty="0">
                <a:effectLst/>
                <a:latin typeface="-apple-system"/>
              </a:rPr>
              <a:t>ID</a:t>
            </a:r>
            <a:r>
              <a:rPr lang="zh-CN" altLang="en-US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提供了对图书的</a:t>
            </a:r>
            <a:r>
              <a:rPr lang="zh-CN" altLang="en-US" b="1" i="0" dirty="0">
                <a:effectLst/>
                <a:latin typeface="-apple-system"/>
              </a:rPr>
              <a:t>删除</a:t>
            </a:r>
            <a:r>
              <a:rPr lang="zh-CN" altLang="en-US" b="0" i="0" dirty="0">
                <a:effectLst/>
                <a:latin typeface="-apple-system"/>
              </a:rPr>
              <a:t>操作。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基本实现管理员</a:t>
            </a:r>
            <a:r>
              <a:rPr lang="zh-CN" altLang="en-US" b="1" i="0" dirty="0">
                <a:effectLst/>
                <a:latin typeface="-apple-system"/>
              </a:rPr>
              <a:t>新建</a:t>
            </a:r>
            <a:r>
              <a:rPr lang="en-US" altLang="zh-CN" b="1" i="0" dirty="0">
                <a:effectLst/>
                <a:latin typeface="-apple-system"/>
              </a:rPr>
              <a:t>/</a:t>
            </a:r>
            <a:r>
              <a:rPr lang="zh-CN" altLang="en-US" b="1" i="0" dirty="0">
                <a:effectLst/>
                <a:latin typeface="-apple-system"/>
              </a:rPr>
              <a:t>编辑</a:t>
            </a:r>
            <a:r>
              <a:rPr lang="zh-CN" altLang="en-US" b="0" i="0" dirty="0">
                <a:effectLst/>
                <a:latin typeface="-apple-system"/>
              </a:rPr>
              <a:t>图书的功能：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管理员必须键入某图书的全部信息，并且需要满足完整性约束。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管理员输入图书信息，前端页面将会显示图书已存在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出版商不存在等错误提示。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图书的存在</a:t>
            </a:r>
            <a:r>
              <a:rPr lang="zh-CN" altLang="en-US" b="1" i="0" dirty="0">
                <a:effectLst/>
                <a:latin typeface="-apple-system"/>
              </a:rPr>
              <a:t>当且仅当</a:t>
            </a:r>
            <a:r>
              <a:rPr lang="zh-CN" altLang="en-US" b="0" i="0" dirty="0">
                <a:effectLst/>
                <a:latin typeface="-apple-system"/>
              </a:rPr>
              <a:t>其作者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译者以及出版商存在。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版本、出版商相同的同名图书将被认为是</a:t>
            </a:r>
            <a:r>
              <a:rPr lang="zh-CN" altLang="en-US" b="1" i="0" dirty="0">
                <a:effectLst/>
                <a:latin typeface="-apple-system"/>
              </a:rPr>
              <a:t>重复</a:t>
            </a:r>
            <a:r>
              <a:rPr lang="zh-CN" altLang="en-US" b="0" i="0" dirty="0">
                <a:effectLst/>
                <a:latin typeface="-apple-system"/>
              </a:rPr>
              <a:t>的错误信息。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管理员输入错误信息后，前端强制将输入信息改为修改前的信息。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创建</a:t>
            </a:r>
            <a:r>
              <a:rPr lang="zh-CN" altLang="en-US" b="1" i="0" dirty="0">
                <a:effectLst/>
                <a:latin typeface="-apple-system"/>
              </a:rPr>
              <a:t>订单格式</a:t>
            </a:r>
            <a:r>
              <a:rPr lang="zh-CN" altLang="en-US" b="0" i="0" dirty="0">
                <a:effectLst/>
                <a:latin typeface="-apple-system"/>
              </a:rPr>
              <a:t>，建立图书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订单 </a:t>
            </a:r>
            <a:r>
              <a:rPr lang="en-US" altLang="zh-CN" b="0" i="0" dirty="0">
                <a:effectLst/>
                <a:latin typeface="-apple-system"/>
              </a:rPr>
              <a:t>Many-to-Many Relationship</a:t>
            </a:r>
            <a:r>
              <a:rPr lang="zh-CN" altLang="en-US" b="0" i="0" dirty="0">
                <a:effectLst/>
                <a:latin typeface="-apple-system"/>
              </a:rPr>
              <a:t>，订单</a:t>
            </a:r>
            <a:r>
              <a:rPr lang="en-US" altLang="zh-CN" b="0" i="0" dirty="0">
                <a:effectLst/>
                <a:latin typeface="-apple-system"/>
              </a:rPr>
              <a:t>-</a:t>
            </a:r>
            <a:r>
              <a:rPr lang="zh-CN" altLang="en-US" b="0" i="0" dirty="0">
                <a:effectLst/>
                <a:latin typeface="-apple-system"/>
              </a:rPr>
              <a:t>用户 </a:t>
            </a:r>
            <a:r>
              <a:rPr lang="en-US" altLang="zh-CN" b="0" i="0" dirty="0">
                <a:effectLst/>
                <a:latin typeface="-apple-system"/>
              </a:rPr>
              <a:t>Many-to-One Relationship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9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0970669-7735-46A5-8BE1-24126950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8879205" cy="1344612"/>
          </a:xfrm>
        </p:spPr>
        <p:txBody>
          <a:bodyPr anchor="b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3300" b="1" i="0" dirty="0">
                <a:effectLst/>
                <a:latin typeface="-apple-system"/>
              </a:rPr>
              <a:t>V 1.0.0 Launch Project (June 19, 2021)</a:t>
            </a:r>
            <a:br>
              <a:rPr lang="en-US" altLang="zh-CN" sz="3300" b="1" i="0" dirty="0">
                <a:effectLst/>
                <a:latin typeface="-apple-system"/>
              </a:rPr>
            </a:br>
            <a:r>
              <a:rPr lang="en-US" altLang="zh-CN" sz="3300" dirty="0">
                <a:latin typeface="-apple-system"/>
              </a:rPr>
              <a:t>V 1.0.1 Add Index to Books (June 20, 2021)</a:t>
            </a:r>
            <a:endParaRPr lang="zh-CN" altLang="en-US" sz="33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11C8C-91E3-4675-8EFF-215B3089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修复几处链接失效、显示错误、访问错误的</a:t>
            </a:r>
            <a:r>
              <a:rPr lang="en-US" altLang="zh-CN" b="0" i="0" dirty="0">
                <a:effectLst/>
                <a:latin typeface="-apple-system"/>
              </a:rPr>
              <a:t>BUG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添加几处</a:t>
            </a:r>
            <a:r>
              <a:rPr lang="zh-CN" altLang="en-US" b="1" i="0" dirty="0">
                <a:effectLst/>
                <a:latin typeface="-apple-system"/>
              </a:rPr>
              <a:t>超链接</a:t>
            </a:r>
            <a:r>
              <a:rPr lang="zh-CN" altLang="en-US" b="0" i="0" dirty="0">
                <a:effectLst/>
                <a:latin typeface="-apple-system"/>
              </a:rPr>
              <a:t>，允许从</a:t>
            </a:r>
            <a:r>
              <a:rPr lang="en-US" altLang="zh-CN" b="0" i="0" dirty="0">
                <a:effectLst/>
                <a:latin typeface="-apple-system"/>
              </a:rPr>
              <a:t>Books</a:t>
            </a:r>
            <a:r>
              <a:rPr lang="zh-CN" altLang="en-US" b="0" i="0" dirty="0">
                <a:effectLst/>
                <a:latin typeface="-apple-system"/>
              </a:rPr>
              <a:t>界面跳转到</a:t>
            </a:r>
            <a:r>
              <a:rPr lang="en-US" altLang="zh-CN" b="0" i="0" dirty="0">
                <a:effectLst/>
                <a:latin typeface="-apple-system"/>
              </a:rPr>
              <a:t>Publishers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-US" altLang="zh-CN" b="0" i="0" dirty="0">
                <a:effectLst/>
                <a:latin typeface="-apple-system"/>
              </a:rPr>
              <a:t>Writers</a:t>
            </a:r>
            <a:r>
              <a:rPr lang="zh-CN" altLang="en-US" b="0" i="0" dirty="0">
                <a:effectLst/>
                <a:latin typeface="-apple-system"/>
              </a:rPr>
              <a:t>界面对应的信息处。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添加</a:t>
            </a:r>
            <a:r>
              <a:rPr lang="en-US" altLang="zh-CN" b="0" i="0" dirty="0">
                <a:effectLst/>
                <a:latin typeface="-apple-system"/>
              </a:rPr>
              <a:t>home.html</a:t>
            </a:r>
            <a:r>
              <a:rPr lang="zh-CN" altLang="en-US" b="0" i="0" dirty="0">
                <a:effectLst/>
                <a:latin typeface="-apple-system"/>
              </a:rPr>
              <a:t>，提供</a:t>
            </a:r>
            <a:r>
              <a:rPr lang="zh-CN" altLang="en-US" b="1" i="0" dirty="0">
                <a:effectLst/>
                <a:latin typeface="-apple-system"/>
              </a:rPr>
              <a:t>模拟生成订单</a:t>
            </a:r>
            <a:r>
              <a:rPr lang="zh-CN" altLang="en-US" b="0" i="0" dirty="0">
                <a:effectLst/>
                <a:latin typeface="-apple-system"/>
              </a:rPr>
              <a:t>的接口。</a:t>
            </a:r>
            <a:endParaRPr lang="en-US" altLang="zh-CN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/>
              </a:rPr>
              <a:t>为</a:t>
            </a:r>
            <a:r>
              <a:rPr lang="en-US" altLang="zh-CN" dirty="0" err="1">
                <a:latin typeface="-apple-system"/>
              </a:rPr>
              <a:t>Books_books</a:t>
            </a:r>
            <a:r>
              <a:rPr lang="zh-CN" altLang="en-US" dirty="0">
                <a:latin typeface="-apple-system"/>
              </a:rPr>
              <a:t>表添加若干</a:t>
            </a:r>
            <a:r>
              <a:rPr lang="zh-CN" altLang="en-US" b="1" dirty="0">
                <a:latin typeface="-apple-system"/>
              </a:rPr>
              <a:t>索引</a:t>
            </a:r>
            <a:r>
              <a:rPr lang="zh-CN" altLang="en-US" dirty="0">
                <a:latin typeface="-apple-system"/>
              </a:rPr>
              <a:t>，依然不能解决</a:t>
            </a:r>
            <a:r>
              <a:rPr lang="en-US" altLang="zh-CN" dirty="0">
                <a:latin typeface="-apple-system"/>
              </a:rPr>
              <a:t>/books</a:t>
            </a:r>
            <a:r>
              <a:rPr lang="zh-CN" altLang="en-US" dirty="0">
                <a:latin typeface="-apple-system"/>
              </a:rPr>
              <a:t>页面访问较慢的问题。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5B544CF-DB7E-443F-8F24-804341B0D215}"/>
              </a:ext>
            </a:extLst>
          </p:cNvPr>
          <p:cNvSpPr txBox="1">
            <a:spLocks/>
          </p:cNvSpPr>
          <p:nvPr/>
        </p:nvSpPr>
        <p:spPr>
          <a:xfrm>
            <a:off x="2072641" y="1127760"/>
            <a:ext cx="8493760" cy="81212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spc="1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67CF48-FA09-4655-AD59-759EDAC430FD}"/>
              </a:ext>
            </a:extLst>
          </p:cNvPr>
          <p:cNvSpPr txBox="1">
            <a:spLocks/>
          </p:cNvSpPr>
          <p:nvPr/>
        </p:nvSpPr>
        <p:spPr>
          <a:xfrm>
            <a:off x="2072641" y="3911794"/>
            <a:ext cx="8493760" cy="2204386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50" b="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66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ṡlíḍê">
            <a:extLst>
              <a:ext uri="{FF2B5EF4-FFF2-40B4-BE49-F238E27FC236}">
                <a16:creationId xmlns:a16="http://schemas.microsoft.com/office/drawing/2014/main" id="{ED1CB1C6-CC96-41B7-8F61-3BDF85867968}"/>
              </a:ext>
            </a:extLst>
          </p:cNvPr>
          <p:cNvGrpSpPr/>
          <p:nvPr/>
        </p:nvGrpSpPr>
        <p:grpSpPr>
          <a:xfrm>
            <a:off x="782425" y="4417171"/>
            <a:ext cx="12177669" cy="2440829"/>
            <a:chOff x="0" y="4466341"/>
            <a:chExt cx="9144000" cy="1832773"/>
          </a:xfrm>
        </p:grpSpPr>
        <p:sp>
          <p:nvSpPr>
            <p:cNvPr id="28" name="işḷîḓé">
              <a:extLst>
                <a:ext uri="{FF2B5EF4-FFF2-40B4-BE49-F238E27FC236}">
                  <a16:creationId xmlns:a16="http://schemas.microsoft.com/office/drawing/2014/main" id="{CFE69D79-384B-4A28-B1F5-103AE6BAB1CB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9" name="íṧlîḋè">
              <a:extLst>
                <a:ext uri="{FF2B5EF4-FFF2-40B4-BE49-F238E27FC236}">
                  <a16:creationId xmlns:a16="http://schemas.microsoft.com/office/drawing/2014/main" id="{E6B9EEC8-CAF3-4DEB-ABA6-C0C2249FF082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0" name="îṥ1iḋè">
              <a:extLst>
                <a:ext uri="{FF2B5EF4-FFF2-40B4-BE49-F238E27FC236}">
                  <a16:creationId xmlns:a16="http://schemas.microsoft.com/office/drawing/2014/main" id="{551ADF78-ED64-4D22-B8E4-BF9DFC0A411E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1" name="îṧliḓe">
              <a:extLst>
                <a:ext uri="{FF2B5EF4-FFF2-40B4-BE49-F238E27FC236}">
                  <a16:creationId xmlns:a16="http://schemas.microsoft.com/office/drawing/2014/main" id="{F9857776-DEF5-40A4-9F1E-CEC46D7FBEEC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2" name="ïṡļíḑê">
              <a:extLst>
                <a:ext uri="{FF2B5EF4-FFF2-40B4-BE49-F238E27FC236}">
                  <a16:creationId xmlns:a16="http://schemas.microsoft.com/office/drawing/2014/main" id="{B6E57F61-B92C-4CA7-ABC8-2BB5D3B0EB8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33" name="íṧ1îďe">
              <a:extLst>
                <a:ext uri="{FF2B5EF4-FFF2-40B4-BE49-F238E27FC236}">
                  <a16:creationId xmlns:a16="http://schemas.microsoft.com/office/drawing/2014/main" id="{8CA329B3-A15A-4D32-B209-9F6836163575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34" name="ïṣľîḋê">
              <a:extLst>
                <a:ext uri="{FF2B5EF4-FFF2-40B4-BE49-F238E27FC236}">
                  <a16:creationId xmlns:a16="http://schemas.microsoft.com/office/drawing/2014/main" id="{2A5D9FDF-5109-42DB-BAAD-BD1BE87E67D9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5" name="íṡḷîďê">
              <a:extLst>
                <a:ext uri="{FF2B5EF4-FFF2-40B4-BE49-F238E27FC236}">
                  <a16:creationId xmlns:a16="http://schemas.microsoft.com/office/drawing/2014/main" id="{250A7BBF-D82C-474B-937B-006B74119A73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6" name="iṧľîdé">
              <a:extLst>
                <a:ext uri="{FF2B5EF4-FFF2-40B4-BE49-F238E27FC236}">
                  <a16:creationId xmlns:a16="http://schemas.microsoft.com/office/drawing/2014/main" id="{54E8302B-4B0D-49D0-B9FB-B7376E7F67EE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37" name="íslíḓè">
              <a:extLst>
                <a:ext uri="{FF2B5EF4-FFF2-40B4-BE49-F238E27FC236}">
                  <a16:creationId xmlns:a16="http://schemas.microsoft.com/office/drawing/2014/main" id="{E403BCD6-2F2D-448B-ABE9-D74DD1C2002A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8" name="ïS1íḍé">
              <a:extLst>
                <a:ext uri="{FF2B5EF4-FFF2-40B4-BE49-F238E27FC236}">
                  <a16:creationId xmlns:a16="http://schemas.microsoft.com/office/drawing/2014/main" id="{C5F02556-57DF-4119-BA0C-32D7D1B29AA1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9" name="isļïḋé">
              <a:extLst>
                <a:ext uri="{FF2B5EF4-FFF2-40B4-BE49-F238E27FC236}">
                  <a16:creationId xmlns:a16="http://schemas.microsoft.com/office/drawing/2014/main" id="{EA33D9CC-C396-411E-ACCB-75057BC45A36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0" name="išľîḑè">
              <a:extLst>
                <a:ext uri="{FF2B5EF4-FFF2-40B4-BE49-F238E27FC236}">
                  <a16:creationId xmlns:a16="http://schemas.microsoft.com/office/drawing/2014/main" id="{9C39A175-19BE-4D00-8E9B-8DAA66EFDA0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1" name="íṡļïdê">
              <a:extLst>
                <a:ext uri="{FF2B5EF4-FFF2-40B4-BE49-F238E27FC236}">
                  <a16:creationId xmlns:a16="http://schemas.microsoft.com/office/drawing/2014/main" id="{9B47E870-EF5F-4C77-B48A-98E0DF4409A2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2" name="íṥḷîḋé">
              <a:extLst>
                <a:ext uri="{FF2B5EF4-FFF2-40B4-BE49-F238E27FC236}">
                  <a16:creationId xmlns:a16="http://schemas.microsoft.com/office/drawing/2014/main" id="{58494D17-2083-45EE-8842-CE9C2E031566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3" name="ïṡḻiḓè">
              <a:extLst>
                <a:ext uri="{FF2B5EF4-FFF2-40B4-BE49-F238E27FC236}">
                  <a16:creationId xmlns:a16="http://schemas.microsoft.com/office/drawing/2014/main" id="{6B1C967A-3EFC-4D83-920E-46C079816AAE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44" name="îSḻíḍé">
              <a:extLst>
                <a:ext uri="{FF2B5EF4-FFF2-40B4-BE49-F238E27FC236}">
                  <a16:creationId xmlns:a16="http://schemas.microsoft.com/office/drawing/2014/main" id="{F7C1A1E8-93D7-4CBA-B235-35DAB1FD9A27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5" name="iṡļïḑe">
              <a:extLst>
                <a:ext uri="{FF2B5EF4-FFF2-40B4-BE49-F238E27FC236}">
                  <a16:creationId xmlns:a16="http://schemas.microsoft.com/office/drawing/2014/main" id="{322C5638-D61A-4981-A9E1-8B115858053E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46" name="iŝļidè">
              <a:extLst>
                <a:ext uri="{FF2B5EF4-FFF2-40B4-BE49-F238E27FC236}">
                  <a16:creationId xmlns:a16="http://schemas.microsoft.com/office/drawing/2014/main" id="{4EC7A930-1AC6-4652-A52B-6A4269EDDFB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ï$1ídê">
              <a:extLst>
                <a:ext uri="{FF2B5EF4-FFF2-40B4-BE49-F238E27FC236}">
                  <a16:creationId xmlns:a16="http://schemas.microsoft.com/office/drawing/2014/main" id="{8029A704-78E2-45C6-8BD8-282CB22A1032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îṥḷïdê">
              <a:extLst>
                <a:ext uri="{FF2B5EF4-FFF2-40B4-BE49-F238E27FC236}">
                  <a16:creationId xmlns:a16="http://schemas.microsoft.com/office/drawing/2014/main" id="{B57742DE-354F-42A0-8756-B06ECD3AD8FA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S1iďé">
              <a:extLst>
                <a:ext uri="{FF2B5EF4-FFF2-40B4-BE49-F238E27FC236}">
                  <a16:creationId xmlns:a16="http://schemas.microsoft.com/office/drawing/2014/main" id="{DE88B777-5302-407E-8C5C-4261559CFE00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0" name="ísḻïḑé">
              <a:extLst>
                <a:ext uri="{FF2B5EF4-FFF2-40B4-BE49-F238E27FC236}">
                  <a16:creationId xmlns:a16="http://schemas.microsoft.com/office/drawing/2014/main" id="{E002B9A0-7825-4E19-9FF2-2A6E573A77D3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1" name="iṣḻîḍé">
              <a:extLst>
                <a:ext uri="{FF2B5EF4-FFF2-40B4-BE49-F238E27FC236}">
                  <a16:creationId xmlns:a16="http://schemas.microsoft.com/office/drawing/2014/main" id="{310263AB-B8E5-403D-B7B8-024A7792AB3B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2" name="išlîḋè">
              <a:extLst>
                <a:ext uri="{FF2B5EF4-FFF2-40B4-BE49-F238E27FC236}">
                  <a16:creationId xmlns:a16="http://schemas.microsoft.com/office/drawing/2014/main" id="{FE110F15-8630-4677-A316-5B00EAD3AE6E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3" name="i$ḻiḑê">
              <a:extLst>
                <a:ext uri="{FF2B5EF4-FFF2-40B4-BE49-F238E27FC236}">
                  <a16:creationId xmlns:a16="http://schemas.microsoft.com/office/drawing/2014/main" id="{5ADAA2A2-8DF9-4301-9D07-A224E5B91CB5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4" name="ï$ľîdé">
              <a:extLst>
                <a:ext uri="{FF2B5EF4-FFF2-40B4-BE49-F238E27FC236}">
                  <a16:creationId xmlns:a16="http://schemas.microsoft.com/office/drawing/2014/main" id="{2186C6A4-4123-407D-BB93-4DC0AB62EBE2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5" name="išḷïḓê">
              <a:extLst>
                <a:ext uri="{FF2B5EF4-FFF2-40B4-BE49-F238E27FC236}">
                  <a16:creationId xmlns:a16="http://schemas.microsoft.com/office/drawing/2014/main" id="{65DCD3E5-9632-48DF-A0D6-6C84DBB21B17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íşļídè">
              <a:extLst>
                <a:ext uri="{FF2B5EF4-FFF2-40B4-BE49-F238E27FC236}">
                  <a16:creationId xmlns:a16="http://schemas.microsoft.com/office/drawing/2014/main" id="{E4964DF7-3669-400B-BF28-F30C03FDCB7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6" name="ïS1iḓe">
            <a:extLst>
              <a:ext uri="{FF2B5EF4-FFF2-40B4-BE49-F238E27FC236}">
                <a16:creationId xmlns:a16="http://schemas.microsoft.com/office/drawing/2014/main" id="{A8F667ED-E2BB-494E-9A71-FEFD0064DA2C}"/>
              </a:ext>
            </a:extLst>
          </p:cNvPr>
          <p:cNvSpPr/>
          <p:nvPr/>
        </p:nvSpPr>
        <p:spPr>
          <a:xfrm>
            <a:off x="4382897" y="1118332"/>
            <a:ext cx="3041714" cy="76691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3200" spc="100" dirty="0"/>
              <a:t>Contents</a:t>
            </a:r>
            <a:endParaRPr lang="zh-CN" altLang="en-US" sz="3200" spc="100" dirty="0"/>
          </a:p>
        </p:txBody>
      </p:sp>
      <p:sp>
        <p:nvSpPr>
          <p:cNvPr id="7" name="î$ḷîďé">
            <a:extLst>
              <a:ext uri="{FF2B5EF4-FFF2-40B4-BE49-F238E27FC236}">
                <a16:creationId xmlns:a16="http://schemas.microsoft.com/office/drawing/2014/main" id="{2C2787D4-1544-49A1-A43B-304E1E31E122}"/>
              </a:ext>
            </a:extLst>
          </p:cNvPr>
          <p:cNvSpPr/>
          <p:nvPr/>
        </p:nvSpPr>
        <p:spPr>
          <a:xfrm>
            <a:off x="673100" y="3129983"/>
            <a:ext cx="10845799" cy="316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pPr algn="ctr"/>
            <a:endParaRPr lang="zh-CN" altLang="en-US" dirty="0"/>
          </a:p>
        </p:txBody>
      </p:sp>
      <p:sp>
        <p:nvSpPr>
          <p:cNvPr id="8" name="îśļiďè">
            <a:extLst>
              <a:ext uri="{FF2B5EF4-FFF2-40B4-BE49-F238E27FC236}">
                <a16:creationId xmlns:a16="http://schemas.microsoft.com/office/drawing/2014/main" id="{9E1721BC-2E54-41E4-8C24-F357D48B75B7}"/>
              </a:ext>
            </a:extLst>
          </p:cNvPr>
          <p:cNvSpPr/>
          <p:nvPr/>
        </p:nvSpPr>
        <p:spPr bwMode="auto">
          <a:xfrm>
            <a:off x="1455525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基本情况</a:t>
            </a:r>
          </a:p>
        </p:txBody>
      </p:sp>
      <p:sp>
        <p:nvSpPr>
          <p:cNvPr id="9" name="ïślídè">
            <a:extLst>
              <a:ext uri="{FF2B5EF4-FFF2-40B4-BE49-F238E27FC236}">
                <a16:creationId xmlns:a16="http://schemas.microsoft.com/office/drawing/2014/main" id="{9B1BA8B0-7A42-4B21-9CFB-94E2C7DE844E}"/>
              </a:ext>
            </a:extLst>
          </p:cNvPr>
          <p:cNvSpPr/>
          <p:nvPr/>
        </p:nvSpPr>
        <p:spPr bwMode="auto">
          <a:xfrm>
            <a:off x="171465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01</a:t>
            </a:r>
            <a:endParaRPr lang="zh-CN" altLang="en-US" sz="1600" i="1" u="sng" kern="0" dirty="0"/>
          </a:p>
        </p:txBody>
      </p:sp>
      <p:grpSp>
        <p:nvGrpSpPr>
          <p:cNvPr id="10" name="iṥļïde">
            <a:extLst>
              <a:ext uri="{FF2B5EF4-FFF2-40B4-BE49-F238E27FC236}">
                <a16:creationId xmlns:a16="http://schemas.microsoft.com/office/drawing/2014/main" id="{25DE61BF-F058-49C4-81E5-C67FEEEDEE39}"/>
              </a:ext>
            </a:extLst>
          </p:cNvPr>
          <p:cNvGrpSpPr/>
          <p:nvPr/>
        </p:nvGrpSpPr>
        <p:grpSpPr>
          <a:xfrm>
            <a:off x="2027603" y="2836168"/>
            <a:ext cx="805185" cy="904455"/>
            <a:chOff x="1079318" y="2871502"/>
            <a:chExt cx="805185" cy="904455"/>
          </a:xfrm>
        </p:grpSpPr>
        <p:sp>
          <p:nvSpPr>
            <p:cNvPr id="26" name="ïš1îdé">
              <a:extLst>
                <a:ext uri="{FF2B5EF4-FFF2-40B4-BE49-F238E27FC236}">
                  <a16:creationId xmlns:a16="http://schemas.microsoft.com/office/drawing/2014/main" id="{52896DC9-AA9E-434E-B335-CE6C8FF89BDF}"/>
                </a:ext>
              </a:extLst>
            </p:cNvPr>
            <p:cNvSpPr/>
            <p:nvPr/>
          </p:nvSpPr>
          <p:spPr bwMode="auto">
            <a:xfrm>
              <a:off x="1079318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ïṧľidê">
              <a:extLst>
                <a:ext uri="{FF2B5EF4-FFF2-40B4-BE49-F238E27FC236}">
                  <a16:creationId xmlns:a16="http://schemas.microsoft.com/office/drawing/2014/main" id="{5C295B15-680F-470D-B313-EF18B4C89FD4}"/>
                </a:ext>
              </a:extLst>
            </p:cNvPr>
            <p:cNvSpPr/>
            <p:nvPr/>
          </p:nvSpPr>
          <p:spPr>
            <a:xfrm>
              <a:off x="1320071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1" name="îṡḻïḍè">
            <a:extLst>
              <a:ext uri="{FF2B5EF4-FFF2-40B4-BE49-F238E27FC236}">
                <a16:creationId xmlns:a16="http://schemas.microsoft.com/office/drawing/2014/main" id="{AD067759-3D0F-4002-A6D8-37F5BCB59927}"/>
              </a:ext>
            </a:extLst>
          </p:cNvPr>
          <p:cNvSpPr/>
          <p:nvPr/>
        </p:nvSpPr>
        <p:spPr bwMode="auto">
          <a:xfrm>
            <a:off x="3679640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功能概述</a:t>
            </a:r>
          </a:p>
        </p:txBody>
      </p:sp>
      <p:grpSp>
        <p:nvGrpSpPr>
          <p:cNvPr id="12" name="îşļíḑê">
            <a:extLst>
              <a:ext uri="{FF2B5EF4-FFF2-40B4-BE49-F238E27FC236}">
                <a16:creationId xmlns:a16="http://schemas.microsoft.com/office/drawing/2014/main" id="{025C7C3E-D796-49A2-B269-92D990B1A1F7}"/>
              </a:ext>
            </a:extLst>
          </p:cNvPr>
          <p:cNvGrpSpPr/>
          <p:nvPr/>
        </p:nvGrpSpPr>
        <p:grpSpPr>
          <a:xfrm>
            <a:off x="4251718" y="2836168"/>
            <a:ext cx="805185" cy="904455"/>
            <a:chOff x="2924954" y="2871502"/>
            <a:chExt cx="805185" cy="904455"/>
          </a:xfrm>
        </p:grpSpPr>
        <p:sp>
          <p:nvSpPr>
            <p:cNvPr id="24" name="ïṣľíḋè">
              <a:extLst>
                <a:ext uri="{FF2B5EF4-FFF2-40B4-BE49-F238E27FC236}">
                  <a16:creationId xmlns:a16="http://schemas.microsoft.com/office/drawing/2014/main" id="{0A53E850-5FC2-435C-A4BF-1CE6B57438A6}"/>
                </a:ext>
              </a:extLst>
            </p:cNvPr>
            <p:cNvSpPr/>
            <p:nvPr/>
          </p:nvSpPr>
          <p:spPr bwMode="auto">
            <a:xfrm>
              <a:off x="2924954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$1îḓe">
              <a:extLst>
                <a:ext uri="{FF2B5EF4-FFF2-40B4-BE49-F238E27FC236}">
                  <a16:creationId xmlns:a16="http://schemas.microsoft.com/office/drawing/2014/main" id="{5307069D-A436-416C-92AB-33A4E965F1C5}"/>
                </a:ext>
              </a:extLst>
            </p:cNvPr>
            <p:cNvSpPr/>
            <p:nvPr/>
          </p:nvSpPr>
          <p:spPr>
            <a:xfrm>
              <a:off x="3165707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3" name="îSliḋe">
            <a:extLst>
              <a:ext uri="{FF2B5EF4-FFF2-40B4-BE49-F238E27FC236}">
                <a16:creationId xmlns:a16="http://schemas.microsoft.com/office/drawing/2014/main" id="{E56FFDB7-B73F-48BF-BF0A-93AE4915ED14}"/>
              </a:ext>
            </a:extLst>
          </p:cNvPr>
          <p:cNvSpPr/>
          <p:nvPr/>
        </p:nvSpPr>
        <p:spPr bwMode="auto">
          <a:xfrm>
            <a:off x="5903754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后端概述</a:t>
            </a:r>
          </a:p>
        </p:txBody>
      </p:sp>
      <p:grpSp>
        <p:nvGrpSpPr>
          <p:cNvPr id="14" name="ísļïḑè">
            <a:extLst>
              <a:ext uri="{FF2B5EF4-FFF2-40B4-BE49-F238E27FC236}">
                <a16:creationId xmlns:a16="http://schemas.microsoft.com/office/drawing/2014/main" id="{819F5B01-295F-4F32-ADDC-A50025E4E7AC}"/>
              </a:ext>
            </a:extLst>
          </p:cNvPr>
          <p:cNvGrpSpPr/>
          <p:nvPr/>
        </p:nvGrpSpPr>
        <p:grpSpPr>
          <a:xfrm>
            <a:off x="6475833" y="2836168"/>
            <a:ext cx="805185" cy="904455"/>
            <a:chOff x="4770590" y="2871502"/>
            <a:chExt cx="805185" cy="904455"/>
          </a:xfrm>
        </p:grpSpPr>
        <p:sp>
          <p:nvSpPr>
            <p:cNvPr id="22" name="îşḻïdé">
              <a:extLst>
                <a:ext uri="{FF2B5EF4-FFF2-40B4-BE49-F238E27FC236}">
                  <a16:creationId xmlns:a16="http://schemas.microsoft.com/office/drawing/2014/main" id="{0E691138-DBFA-4144-9C76-DA4D639BF08D}"/>
                </a:ext>
              </a:extLst>
            </p:cNvPr>
            <p:cNvSpPr/>
            <p:nvPr/>
          </p:nvSpPr>
          <p:spPr bwMode="auto">
            <a:xfrm>
              <a:off x="4770590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išḷîḑé">
              <a:extLst>
                <a:ext uri="{FF2B5EF4-FFF2-40B4-BE49-F238E27FC236}">
                  <a16:creationId xmlns:a16="http://schemas.microsoft.com/office/drawing/2014/main" id="{E674C267-6BDB-40B1-BCF8-8C0ADD86B83B}"/>
                </a:ext>
              </a:extLst>
            </p:cNvPr>
            <p:cNvSpPr/>
            <p:nvPr/>
          </p:nvSpPr>
          <p:spPr>
            <a:xfrm>
              <a:off x="5011343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iśļiḋê">
            <a:extLst>
              <a:ext uri="{FF2B5EF4-FFF2-40B4-BE49-F238E27FC236}">
                <a16:creationId xmlns:a16="http://schemas.microsoft.com/office/drawing/2014/main" id="{1153C88B-4DB6-4EF4-970B-EED0F28D37F1}"/>
              </a:ext>
            </a:extLst>
          </p:cNvPr>
          <p:cNvSpPr/>
          <p:nvPr/>
        </p:nvSpPr>
        <p:spPr bwMode="auto">
          <a:xfrm>
            <a:off x="8127868" y="3838171"/>
            <a:ext cx="1949341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zh-CN" altLang="en-US" sz="1600" b="1" kern="0" dirty="0"/>
              <a:t>现场展示</a:t>
            </a:r>
          </a:p>
        </p:txBody>
      </p:sp>
      <p:grpSp>
        <p:nvGrpSpPr>
          <p:cNvPr id="16" name="îSľíḓê">
            <a:extLst>
              <a:ext uri="{FF2B5EF4-FFF2-40B4-BE49-F238E27FC236}">
                <a16:creationId xmlns:a16="http://schemas.microsoft.com/office/drawing/2014/main" id="{C6AC52B0-8FD2-44A3-A499-A86F2A9DBC2D}"/>
              </a:ext>
            </a:extLst>
          </p:cNvPr>
          <p:cNvGrpSpPr/>
          <p:nvPr/>
        </p:nvGrpSpPr>
        <p:grpSpPr>
          <a:xfrm>
            <a:off x="8699947" y="2836168"/>
            <a:ext cx="805185" cy="904455"/>
            <a:chOff x="6616226" y="2871502"/>
            <a:chExt cx="805185" cy="904455"/>
          </a:xfrm>
        </p:grpSpPr>
        <p:sp>
          <p:nvSpPr>
            <p:cNvPr id="20" name="iś1ïdê">
              <a:extLst>
                <a:ext uri="{FF2B5EF4-FFF2-40B4-BE49-F238E27FC236}">
                  <a16:creationId xmlns:a16="http://schemas.microsoft.com/office/drawing/2014/main" id="{30FA17C7-6159-4CA3-8EEA-D35D178097D9}"/>
                </a:ext>
              </a:extLst>
            </p:cNvPr>
            <p:cNvSpPr/>
            <p:nvPr/>
          </p:nvSpPr>
          <p:spPr bwMode="auto">
            <a:xfrm>
              <a:off x="6616226" y="2871502"/>
              <a:ext cx="805185" cy="904455"/>
            </a:xfrm>
            <a:custGeom>
              <a:avLst/>
              <a:gdLst>
                <a:gd name="T0" fmla="*/ 1488 w 1488"/>
                <a:gd name="T1" fmla="*/ 498 h 1680"/>
                <a:gd name="T2" fmla="*/ 1413 w 1488"/>
                <a:gd name="T3" fmla="*/ 366 h 1680"/>
                <a:gd name="T4" fmla="*/ 820 w 1488"/>
                <a:gd name="T5" fmla="*/ 24 h 1680"/>
                <a:gd name="T6" fmla="*/ 669 w 1488"/>
                <a:gd name="T7" fmla="*/ 24 h 1680"/>
                <a:gd name="T8" fmla="*/ 76 w 1488"/>
                <a:gd name="T9" fmla="*/ 366 h 1680"/>
                <a:gd name="T10" fmla="*/ 0 w 1488"/>
                <a:gd name="T11" fmla="*/ 498 h 1680"/>
                <a:gd name="T12" fmla="*/ 0 w 1488"/>
                <a:gd name="T13" fmla="*/ 1182 h 1680"/>
                <a:gd name="T14" fmla="*/ 76 w 1488"/>
                <a:gd name="T15" fmla="*/ 1314 h 1680"/>
                <a:gd name="T16" fmla="*/ 669 w 1488"/>
                <a:gd name="T17" fmla="*/ 1656 h 1680"/>
                <a:gd name="T18" fmla="*/ 820 w 1488"/>
                <a:gd name="T19" fmla="*/ 1656 h 1680"/>
                <a:gd name="T20" fmla="*/ 1413 w 1488"/>
                <a:gd name="T21" fmla="*/ 1314 h 1680"/>
                <a:gd name="T22" fmla="*/ 1488 w 1488"/>
                <a:gd name="T23" fmla="*/ 1182 h 1680"/>
                <a:gd name="T24" fmla="*/ 1488 w 1488"/>
                <a:gd name="T25" fmla="*/ 498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1680">
                  <a:moveTo>
                    <a:pt x="1488" y="498"/>
                  </a:moveTo>
                  <a:cubicBezTo>
                    <a:pt x="1488" y="450"/>
                    <a:pt x="1454" y="390"/>
                    <a:pt x="1413" y="366"/>
                  </a:cubicBezTo>
                  <a:cubicBezTo>
                    <a:pt x="820" y="24"/>
                    <a:pt x="820" y="24"/>
                    <a:pt x="820" y="24"/>
                  </a:cubicBezTo>
                  <a:cubicBezTo>
                    <a:pt x="779" y="0"/>
                    <a:pt x="710" y="0"/>
                    <a:pt x="669" y="24"/>
                  </a:cubicBezTo>
                  <a:cubicBezTo>
                    <a:pt x="76" y="366"/>
                    <a:pt x="76" y="366"/>
                    <a:pt x="76" y="366"/>
                  </a:cubicBezTo>
                  <a:cubicBezTo>
                    <a:pt x="35" y="390"/>
                    <a:pt x="0" y="450"/>
                    <a:pt x="0" y="498"/>
                  </a:cubicBezTo>
                  <a:cubicBezTo>
                    <a:pt x="0" y="1182"/>
                    <a:pt x="0" y="1182"/>
                    <a:pt x="0" y="1182"/>
                  </a:cubicBezTo>
                  <a:cubicBezTo>
                    <a:pt x="0" y="1231"/>
                    <a:pt x="35" y="1289"/>
                    <a:pt x="76" y="1314"/>
                  </a:cubicBezTo>
                  <a:cubicBezTo>
                    <a:pt x="669" y="1656"/>
                    <a:pt x="669" y="1656"/>
                    <a:pt x="669" y="1656"/>
                  </a:cubicBezTo>
                  <a:cubicBezTo>
                    <a:pt x="710" y="1680"/>
                    <a:pt x="779" y="1680"/>
                    <a:pt x="820" y="1656"/>
                  </a:cubicBezTo>
                  <a:cubicBezTo>
                    <a:pt x="1413" y="1314"/>
                    <a:pt x="1413" y="1314"/>
                    <a:pt x="1413" y="1314"/>
                  </a:cubicBezTo>
                  <a:cubicBezTo>
                    <a:pt x="1454" y="1289"/>
                    <a:pt x="1488" y="1231"/>
                    <a:pt x="1488" y="1182"/>
                  </a:cubicBezTo>
                  <a:lnTo>
                    <a:pt x="1488" y="49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isḻiḓè">
              <a:extLst>
                <a:ext uri="{FF2B5EF4-FFF2-40B4-BE49-F238E27FC236}">
                  <a16:creationId xmlns:a16="http://schemas.microsoft.com/office/drawing/2014/main" id="{0FAC758E-10C0-4B7A-A64A-721B12E42D19}"/>
                </a:ext>
              </a:extLst>
            </p:cNvPr>
            <p:cNvSpPr/>
            <p:nvPr/>
          </p:nvSpPr>
          <p:spPr>
            <a:xfrm>
              <a:off x="6856979" y="3212872"/>
              <a:ext cx="323678" cy="375392"/>
            </a:xfrm>
            <a:custGeom>
              <a:avLst/>
              <a:gdLst>
                <a:gd name="connsiteX0" fmla="*/ 319112 w 489849"/>
                <a:gd name="connsiteY0" fmla="*/ 229316 h 568112"/>
                <a:gd name="connsiteX1" fmla="*/ 466776 w 489849"/>
                <a:gd name="connsiteY1" fmla="*/ 229316 h 568112"/>
                <a:gd name="connsiteX2" fmla="*/ 489849 w 489849"/>
                <a:gd name="connsiteY2" fmla="*/ 252332 h 568112"/>
                <a:gd name="connsiteX3" fmla="*/ 488926 w 489849"/>
                <a:gd name="connsiteY3" fmla="*/ 394111 h 568112"/>
                <a:gd name="connsiteX4" fmla="*/ 465854 w 489849"/>
                <a:gd name="connsiteY4" fmla="*/ 417127 h 568112"/>
                <a:gd name="connsiteX5" fmla="*/ 448318 w 489849"/>
                <a:gd name="connsiteY5" fmla="*/ 407920 h 568112"/>
                <a:gd name="connsiteX6" fmla="*/ 440012 w 489849"/>
                <a:gd name="connsiteY6" fmla="*/ 546017 h 568112"/>
                <a:gd name="connsiteX7" fmla="*/ 416017 w 489849"/>
                <a:gd name="connsiteY7" fmla="*/ 568112 h 568112"/>
                <a:gd name="connsiteX8" fmla="*/ 369872 w 489849"/>
                <a:gd name="connsiteY8" fmla="*/ 568112 h 568112"/>
                <a:gd name="connsiteX9" fmla="*/ 345877 w 489849"/>
                <a:gd name="connsiteY9" fmla="*/ 546017 h 568112"/>
                <a:gd name="connsiteX10" fmla="*/ 336648 w 489849"/>
                <a:gd name="connsiteY10" fmla="*/ 407920 h 568112"/>
                <a:gd name="connsiteX11" fmla="*/ 319112 w 489849"/>
                <a:gd name="connsiteY11" fmla="*/ 417127 h 568112"/>
                <a:gd name="connsiteX12" fmla="*/ 296963 w 489849"/>
                <a:gd name="connsiteY12" fmla="*/ 394111 h 568112"/>
                <a:gd name="connsiteX13" fmla="*/ 296040 w 489849"/>
                <a:gd name="connsiteY13" fmla="*/ 252332 h 568112"/>
                <a:gd name="connsiteX14" fmla="*/ 319112 w 489849"/>
                <a:gd name="connsiteY14" fmla="*/ 229316 h 568112"/>
                <a:gd name="connsiteX15" fmla="*/ 218220 w 489849"/>
                <a:gd name="connsiteY15" fmla="*/ 220143 h 568112"/>
                <a:gd name="connsiteX16" fmla="*/ 245442 w 489849"/>
                <a:gd name="connsiteY16" fmla="*/ 247291 h 568112"/>
                <a:gd name="connsiteX17" fmla="*/ 218220 w 489849"/>
                <a:gd name="connsiteY17" fmla="*/ 274439 h 568112"/>
                <a:gd name="connsiteX18" fmla="*/ 190998 w 489849"/>
                <a:gd name="connsiteY18" fmla="*/ 247291 h 568112"/>
                <a:gd name="connsiteX19" fmla="*/ 218220 w 489849"/>
                <a:gd name="connsiteY19" fmla="*/ 220143 h 568112"/>
                <a:gd name="connsiteX20" fmla="*/ 124127 w 489849"/>
                <a:gd name="connsiteY20" fmla="*/ 220143 h 568112"/>
                <a:gd name="connsiteX21" fmla="*/ 151349 w 489849"/>
                <a:gd name="connsiteY21" fmla="*/ 247291 h 568112"/>
                <a:gd name="connsiteX22" fmla="*/ 124127 w 489849"/>
                <a:gd name="connsiteY22" fmla="*/ 274439 h 568112"/>
                <a:gd name="connsiteX23" fmla="*/ 96905 w 489849"/>
                <a:gd name="connsiteY23" fmla="*/ 247291 h 568112"/>
                <a:gd name="connsiteX24" fmla="*/ 124127 w 489849"/>
                <a:gd name="connsiteY24" fmla="*/ 220143 h 568112"/>
                <a:gd name="connsiteX25" fmla="*/ 111618 w 489849"/>
                <a:gd name="connsiteY25" fmla="*/ 137146 h 568112"/>
                <a:gd name="connsiteX26" fmla="*/ 249963 w 489849"/>
                <a:gd name="connsiteY26" fmla="*/ 137146 h 568112"/>
                <a:gd name="connsiteX27" fmla="*/ 267487 w 489849"/>
                <a:gd name="connsiteY27" fmla="*/ 154677 h 568112"/>
                <a:gd name="connsiteX28" fmla="*/ 249963 w 489849"/>
                <a:gd name="connsiteY28" fmla="*/ 172209 h 568112"/>
                <a:gd name="connsiteX29" fmla="*/ 111618 w 489849"/>
                <a:gd name="connsiteY29" fmla="*/ 172209 h 568112"/>
                <a:gd name="connsiteX30" fmla="*/ 94094 w 489849"/>
                <a:gd name="connsiteY30" fmla="*/ 154677 h 568112"/>
                <a:gd name="connsiteX31" fmla="*/ 111618 w 489849"/>
                <a:gd name="connsiteY31" fmla="*/ 137146 h 568112"/>
                <a:gd name="connsiteX32" fmla="*/ 392944 w 489849"/>
                <a:gd name="connsiteY32" fmla="*/ 88472 h 568112"/>
                <a:gd name="connsiteX33" fmla="*/ 455673 w 489849"/>
                <a:gd name="connsiteY33" fmla="*/ 151053 h 568112"/>
                <a:gd name="connsiteX34" fmla="*/ 392944 w 489849"/>
                <a:gd name="connsiteY34" fmla="*/ 213634 h 568112"/>
                <a:gd name="connsiteX35" fmla="*/ 330215 w 489849"/>
                <a:gd name="connsiteY35" fmla="*/ 151053 h 568112"/>
                <a:gd name="connsiteX36" fmla="*/ 392944 w 489849"/>
                <a:gd name="connsiteY36" fmla="*/ 88472 h 568112"/>
                <a:gd name="connsiteX37" fmla="*/ 18450 w 489849"/>
                <a:gd name="connsiteY37" fmla="*/ 0 h 568112"/>
                <a:gd name="connsiteX38" fmla="*/ 404971 w 489849"/>
                <a:gd name="connsiteY38" fmla="*/ 0 h 568112"/>
                <a:gd name="connsiteX39" fmla="*/ 423421 w 489849"/>
                <a:gd name="connsiteY39" fmla="*/ 18421 h 568112"/>
                <a:gd name="connsiteX40" fmla="*/ 423421 w 489849"/>
                <a:gd name="connsiteY40" fmla="*/ 70920 h 568112"/>
                <a:gd name="connsiteX41" fmla="*/ 392056 w 489849"/>
                <a:gd name="connsiteY41" fmla="*/ 64473 h 568112"/>
                <a:gd name="connsiteX42" fmla="*/ 328405 w 489849"/>
                <a:gd name="connsiteY42" fmla="*/ 93947 h 568112"/>
                <a:gd name="connsiteX43" fmla="*/ 58117 w 489849"/>
                <a:gd name="connsiteY43" fmla="*/ 93947 h 568112"/>
                <a:gd name="connsiteX44" fmla="*/ 58117 w 489849"/>
                <a:gd name="connsiteY44" fmla="*/ 299340 h 568112"/>
                <a:gd name="connsiteX45" fmla="*/ 79334 w 489849"/>
                <a:gd name="connsiteY45" fmla="*/ 320524 h 568112"/>
                <a:gd name="connsiteX46" fmla="*/ 273056 w 489849"/>
                <a:gd name="connsiteY46" fmla="*/ 320524 h 568112"/>
                <a:gd name="connsiteX47" fmla="*/ 273056 w 489849"/>
                <a:gd name="connsiteY47" fmla="*/ 367497 h 568112"/>
                <a:gd name="connsiteX48" fmla="*/ 79334 w 489849"/>
                <a:gd name="connsiteY48" fmla="*/ 367497 h 568112"/>
                <a:gd name="connsiteX49" fmla="*/ 11992 w 489849"/>
                <a:gd name="connsiteY49" fmla="*/ 299340 h 568112"/>
                <a:gd name="connsiteX50" fmla="*/ 11992 w 489849"/>
                <a:gd name="connsiteY50" fmla="*/ 95789 h 568112"/>
                <a:gd name="connsiteX51" fmla="*/ 0 w 489849"/>
                <a:gd name="connsiteY51" fmla="*/ 78289 h 568112"/>
                <a:gd name="connsiteX52" fmla="*/ 0 w 489849"/>
                <a:gd name="connsiteY52" fmla="*/ 18421 h 568112"/>
                <a:gd name="connsiteX53" fmla="*/ 18450 w 489849"/>
                <a:gd name="connsiteY53" fmla="*/ 0 h 56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9849" h="568112">
                  <a:moveTo>
                    <a:pt x="319112" y="229316"/>
                  </a:moveTo>
                  <a:cubicBezTo>
                    <a:pt x="329264" y="229316"/>
                    <a:pt x="466776" y="229316"/>
                    <a:pt x="466776" y="229316"/>
                  </a:cubicBezTo>
                  <a:cubicBezTo>
                    <a:pt x="479697" y="229316"/>
                    <a:pt x="489849" y="239443"/>
                    <a:pt x="489849" y="252332"/>
                  </a:cubicBezTo>
                  <a:lnTo>
                    <a:pt x="488926" y="394111"/>
                  </a:lnTo>
                  <a:cubicBezTo>
                    <a:pt x="488926" y="406079"/>
                    <a:pt x="478774" y="417127"/>
                    <a:pt x="465854" y="417127"/>
                  </a:cubicBezTo>
                  <a:cubicBezTo>
                    <a:pt x="459393" y="417127"/>
                    <a:pt x="452933" y="413444"/>
                    <a:pt x="448318" y="407920"/>
                  </a:cubicBezTo>
                  <a:lnTo>
                    <a:pt x="440012" y="546017"/>
                  </a:lnTo>
                  <a:cubicBezTo>
                    <a:pt x="439090" y="558906"/>
                    <a:pt x="428938" y="568112"/>
                    <a:pt x="416017" y="568112"/>
                  </a:cubicBezTo>
                  <a:lnTo>
                    <a:pt x="369872" y="568112"/>
                  </a:lnTo>
                  <a:cubicBezTo>
                    <a:pt x="356951" y="568112"/>
                    <a:pt x="346800" y="558906"/>
                    <a:pt x="345877" y="546017"/>
                  </a:cubicBezTo>
                  <a:lnTo>
                    <a:pt x="336648" y="407920"/>
                  </a:lnTo>
                  <a:cubicBezTo>
                    <a:pt x="332956" y="413444"/>
                    <a:pt x="326496" y="417127"/>
                    <a:pt x="319112" y="417127"/>
                  </a:cubicBezTo>
                  <a:cubicBezTo>
                    <a:pt x="307115" y="417127"/>
                    <a:pt x="296963" y="406079"/>
                    <a:pt x="296963" y="394111"/>
                  </a:cubicBezTo>
                  <a:lnTo>
                    <a:pt x="296040" y="252332"/>
                  </a:lnTo>
                  <a:cubicBezTo>
                    <a:pt x="296040" y="239443"/>
                    <a:pt x="306192" y="229316"/>
                    <a:pt x="319112" y="229316"/>
                  </a:cubicBezTo>
                  <a:close/>
                  <a:moveTo>
                    <a:pt x="218220" y="220143"/>
                  </a:moveTo>
                  <a:cubicBezTo>
                    <a:pt x="233254" y="220143"/>
                    <a:pt x="245442" y="232298"/>
                    <a:pt x="245442" y="247291"/>
                  </a:cubicBezTo>
                  <a:cubicBezTo>
                    <a:pt x="245442" y="262284"/>
                    <a:pt x="233254" y="274439"/>
                    <a:pt x="218220" y="274439"/>
                  </a:cubicBezTo>
                  <a:cubicBezTo>
                    <a:pt x="203186" y="274439"/>
                    <a:pt x="190998" y="262284"/>
                    <a:pt x="190998" y="247291"/>
                  </a:cubicBezTo>
                  <a:cubicBezTo>
                    <a:pt x="190998" y="232298"/>
                    <a:pt x="203186" y="220143"/>
                    <a:pt x="218220" y="220143"/>
                  </a:cubicBezTo>
                  <a:close/>
                  <a:moveTo>
                    <a:pt x="124127" y="220143"/>
                  </a:moveTo>
                  <a:cubicBezTo>
                    <a:pt x="139161" y="220143"/>
                    <a:pt x="151349" y="232298"/>
                    <a:pt x="151349" y="247291"/>
                  </a:cubicBezTo>
                  <a:cubicBezTo>
                    <a:pt x="151349" y="262284"/>
                    <a:pt x="139161" y="274439"/>
                    <a:pt x="124127" y="274439"/>
                  </a:cubicBezTo>
                  <a:cubicBezTo>
                    <a:pt x="109093" y="274439"/>
                    <a:pt x="96905" y="262284"/>
                    <a:pt x="96905" y="247291"/>
                  </a:cubicBezTo>
                  <a:cubicBezTo>
                    <a:pt x="96905" y="232298"/>
                    <a:pt x="109093" y="220143"/>
                    <a:pt x="124127" y="220143"/>
                  </a:cubicBezTo>
                  <a:close/>
                  <a:moveTo>
                    <a:pt x="111618" y="137146"/>
                  </a:moveTo>
                  <a:lnTo>
                    <a:pt x="249963" y="137146"/>
                  </a:lnTo>
                  <a:cubicBezTo>
                    <a:pt x="259186" y="137146"/>
                    <a:pt x="267487" y="144528"/>
                    <a:pt x="267487" y="154677"/>
                  </a:cubicBezTo>
                  <a:cubicBezTo>
                    <a:pt x="267487" y="164827"/>
                    <a:pt x="259186" y="172209"/>
                    <a:pt x="249963" y="172209"/>
                  </a:cubicBezTo>
                  <a:lnTo>
                    <a:pt x="111618" y="172209"/>
                  </a:lnTo>
                  <a:cubicBezTo>
                    <a:pt x="101472" y="172209"/>
                    <a:pt x="94094" y="163905"/>
                    <a:pt x="94094" y="154677"/>
                  </a:cubicBezTo>
                  <a:cubicBezTo>
                    <a:pt x="94094" y="144528"/>
                    <a:pt x="101472" y="137146"/>
                    <a:pt x="111618" y="137146"/>
                  </a:cubicBezTo>
                  <a:close/>
                  <a:moveTo>
                    <a:pt x="392944" y="88472"/>
                  </a:moveTo>
                  <a:cubicBezTo>
                    <a:pt x="427588" y="88472"/>
                    <a:pt x="455673" y="116490"/>
                    <a:pt x="455673" y="151053"/>
                  </a:cubicBezTo>
                  <a:cubicBezTo>
                    <a:pt x="455673" y="185616"/>
                    <a:pt x="427588" y="213634"/>
                    <a:pt x="392944" y="213634"/>
                  </a:cubicBezTo>
                  <a:cubicBezTo>
                    <a:pt x="358300" y="213634"/>
                    <a:pt x="330215" y="185616"/>
                    <a:pt x="330215" y="151053"/>
                  </a:cubicBezTo>
                  <a:cubicBezTo>
                    <a:pt x="330215" y="116490"/>
                    <a:pt x="358300" y="88472"/>
                    <a:pt x="392944" y="88472"/>
                  </a:cubicBezTo>
                  <a:close/>
                  <a:moveTo>
                    <a:pt x="18450" y="0"/>
                  </a:moveTo>
                  <a:lnTo>
                    <a:pt x="404971" y="0"/>
                  </a:lnTo>
                  <a:cubicBezTo>
                    <a:pt x="415119" y="0"/>
                    <a:pt x="423421" y="8289"/>
                    <a:pt x="423421" y="18421"/>
                  </a:cubicBezTo>
                  <a:lnTo>
                    <a:pt x="423421" y="70920"/>
                  </a:lnTo>
                  <a:cubicBezTo>
                    <a:pt x="414196" y="67236"/>
                    <a:pt x="403126" y="64473"/>
                    <a:pt x="392056" y="64473"/>
                  </a:cubicBezTo>
                  <a:cubicBezTo>
                    <a:pt x="367149" y="64473"/>
                    <a:pt x="344087" y="75526"/>
                    <a:pt x="328405" y="93947"/>
                  </a:cubicBezTo>
                  <a:lnTo>
                    <a:pt x="58117" y="93947"/>
                  </a:lnTo>
                  <a:lnTo>
                    <a:pt x="58117" y="299340"/>
                  </a:lnTo>
                  <a:cubicBezTo>
                    <a:pt x="58117" y="311313"/>
                    <a:pt x="68264" y="320524"/>
                    <a:pt x="79334" y="320524"/>
                  </a:cubicBezTo>
                  <a:lnTo>
                    <a:pt x="273056" y="320524"/>
                  </a:lnTo>
                  <a:lnTo>
                    <a:pt x="273056" y="367497"/>
                  </a:lnTo>
                  <a:lnTo>
                    <a:pt x="79334" y="367497"/>
                  </a:lnTo>
                  <a:cubicBezTo>
                    <a:pt x="42434" y="367497"/>
                    <a:pt x="11992" y="337103"/>
                    <a:pt x="11992" y="299340"/>
                  </a:cubicBezTo>
                  <a:lnTo>
                    <a:pt x="11992" y="95789"/>
                  </a:lnTo>
                  <a:cubicBezTo>
                    <a:pt x="5535" y="93026"/>
                    <a:pt x="0" y="86578"/>
                    <a:pt x="0" y="78289"/>
                  </a:cubicBezTo>
                  <a:lnTo>
                    <a:pt x="0" y="18421"/>
                  </a:lnTo>
                  <a:cubicBezTo>
                    <a:pt x="0" y="8289"/>
                    <a:pt x="8302" y="0"/>
                    <a:pt x="18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îṡḷïḑé">
            <a:extLst>
              <a:ext uri="{FF2B5EF4-FFF2-40B4-BE49-F238E27FC236}">
                <a16:creationId xmlns:a16="http://schemas.microsoft.com/office/drawing/2014/main" id="{4F9D21BB-D7F4-4E62-9351-67B55110EBA5}"/>
              </a:ext>
            </a:extLst>
          </p:cNvPr>
          <p:cNvSpPr/>
          <p:nvPr/>
        </p:nvSpPr>
        <p:spPr bwMode="auto">
          <a:xfrm>
            <a:off x="3938768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 dirty="0"/>
              <a:t>02</a:t>
            </a:r>
            <a:endParaRPr lang="zh-CN" altLang="en-US" sz="1600" i="1" u="sng" kern="0" dirty="0"/>
          </a:p>
        </p:txBody>
      </p:sp>
      <p:sp>
        <p:nvSpPr>
          <p:cNvPr id="18" name="îşļiḍe">
            <a:extLst>
              <a:ext uri="{FF2B5EF4-FFF2-40B4-BE49-F238E27FC236}">
                <a16:creationId xmlns:a16="http://schemas.microsoft.com/office/drawing/2014/main" id="{A8298C5C-E76C-43E6-A88A-6B98B778463B}"/>
              </a:ext>
            </a:extLst>
          </p:cNvPr>
          <p:cNvSpPr/>
          <p:nvPr/>
        </p:nvSpPr>
        <p:spPr bwMode="auto">
          <a:xfrm>
            <a:off x="6162881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03</a:t>
            </a:r>
            <a:endParaRPr lang="zh-CN" altLang="en-US" sz="1600" i="1" u="sng" kern="0" dirty="0"/>
          </a:p>
        </p:txBody>
      </p:sp>
      <p:sp>
        <p:nvSpPr>
          <p:cNvPr id="19" name="ïṥḻîḍè">
            <a:extLst>
              <a:ext uri="{FF2B5EF4-FFF2-40B4-BE49-F238E27FC236}">
                <a16:creationId xmlns:a16="http://schemas.microsoft.com/office/drawing/2014/main" id="{E05611B7-B380-43DF-8168-B6B17A529EAC}"/>
              </a:ext>
            </a:extLst>
          </p:cNvPr>
          <p:cNvSpPr/>
          <p:nvPr/>
        </p:nvSpPr>
        <p:spPr bwMode="auto">
          <a:xfrm>
            <a:off x="8386994" y="2292483"/>
            <a:ext cx="1431084" cy="39211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/>
            <a:r>
              <a:rPr lang="en-US" altLang="zh-CN" sz="1600" i="1" u="sng" kern="0"/>
              <a:t>04</a:t>
            </a:r>
            <a:endParaRPr lang="zh-CN" altLang="en-US" sz="1600" i="1" u="sng" kern="0" dirty="0"/>
          </a:p>
        </p:txBody>
      </p:sp>
    </p:spTree>
    <p:extLst>
      <p:ext uri="{BB962C8B-B14F-4D97-AF65-F5344CB8AC3E}">
        <p14:creationId xmlns:p14="http://schemas.microsoft.com/office/powerpoint/2010/main" val="172634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99F10-5503-410F-8ACE-D95E6666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77823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V 1.1.0 Orders Simulation (June 22,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11648-A363-4411-9333-EE9CA211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在</a:t>
            </a:r>
            <a:r>
              <a:rPr lang="en-US" altLang="zh-CN" b="0" i="0" dirty="0">
                <a:effectLst/>
                <a:latin typeface="-apple-system"/>
              </a:rPr>
              <a:t>/home</a:t>
            </a:r>
            <a:r>
              <a:rPr lang="zh-CN" altLang="en-US" b="0" i="0" dirty="0">
                <a:effectLst/>
                <a:latin typeface="-apple-system"/>
              </a:rPr>
              <a:t>中</a:t>
            </a:r>
            <a:r>
              <a:rPr lang="zh-CN" altLang="en-US" b="1" i="0" dirty="0">
                <a:effectLst/>
                <a:latin typeface="-apple-system"/>
              </a:rPr>
              <a:t>模拟生成订单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模拟生成若干订单，对应系统中的随机用户。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订单号对应当前生成时间戳。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</a:t>
            </a:r>
            <a:r>
              <a:rPr lang="en-US" altLang="zh-CN" b="1" i="0" dirty="0">
                <a:effectLst/>
                <a:latin typeface="-apple-system"/>
              </a:rPr>
              <a:t>/home</a:t>
            </a:r>
            <a:r>
              <a:rPr lang="zh-CN" altLang="en-US" b="1" i="0" dirty="0">
                <a:effectLst/>
                <a:latin typeface="-apple-system"/>
              </a:rPr>
              <a:t>的前端设计</a:t>
            </a:r>
          </a:p>
          <a:p>
            <a:endParaRPr lang="zh-CN" alt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B9FC46F9-0A11-45F8-89A2-CB60F1E6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20" y="1353972"/>
            <a:ext cx="6137963" cy="2595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396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76A107-1D09-4507-A9DF-15B8872C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32" y="0"/>
            <a:ext cx="6121074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V 1.1.1 Orders Management (June 23, 2021)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742F6-9C9A-45AB-A650-AE875711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73" y="1777587"/>
            <a:ext cx="5565325" cy="4387543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使用</a:t>
            </a:r>
            <a:r>
              <a:rPr lang="en-US" altLang="zh-CN" sz="2400" b="0" i="0" dirty="0">
                <a:effectLst/>
                <a:latin typeface="-apple-system"/>
              </a:rPr>
              <a:t>Bootstrap</a:t>
            </a:r>
            <a:r>
              <a:rPr lang="zh-CN" altLang="en-US" sz="2400" b="0" i="0" dirty="0">
                <a:effectLst/>
                <a:latin typeface="-apple-system"/>
              </a:rPr>
              <a:t>框架和</a:t>
            </a:r>
            <a:r>
              <a:rPr lang="en-US" altLang="zh-CN" sz="2400" b="0" i="0" dirty="0">
                <a:effectLst/>
                <a:latin typeface="-apple-system"/>
              </a:rPr>
              <a:t>HTML</a:t>
            </a:r>
            <a:r>
              <a:rPr lang="zh-CN" altLang="en-US" sz="2400" b="0" i="0" dirty="0">
                <a:effectLst/>
                <a:latin typeface="-apple-system"/>
              </a:rPr>
              <a:t>完成了</a:t>
            </a:r>
            <a:r>
              <a:rPr lang="zh-CN" altLang="en-US" sz="2400" b="1" i="0" dirty="0">
                <a:effectLst/>
                <a:latin typeface="-apple-system"/>
              </a:rPr>
              <a:t>订单信息修改</a:t>
            </a:r>
            <a:r>
              <a:rPr lang="zh-CN" altLang="en-US" sz="2400" b="0" i="0" dirty="0">
                <a:effectLst/>
                <a:latin typeface="-apple-system"/>
              </a:rPr>
              <a:t>的前端设计。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基本实现管理员对当前系统中的</a:t>
            </a:r>
            <a:r>
              <a:rPr lang="zh-CN" altLang="en-US" sz="2400" b="1" i="0" dirty="0">
                <a:effectLst/>
                <a:latin typeface="-apple-system"/>
              </a:rPr>
              <a:t>搜索和展示</a:t>
            </a:r>
            <a:r>
              <a:rPr lang="zh-CN" altLang="en-US" sz="2400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可以按任意单项排序，最多支持两个单项上升</a:t>
            </a:r>
            <a:r>
              <a:rPr lang="en-US" altLang="zh-CN" sz="2100" b="0" i="0" dirty="0">
                <a:effectLst/>
                <a:latin typeface="-apple-system"/>
              </a:rPr>
              <a:t>/</a:t>
            </a:r>
            <a:r>
              <a:rPr lang="zh-CN" altLang="en-US" sz="2100" b="0" i="0" dirty="0">
                <a:effectLst/>
                <a:latin typeface="-apple-system"/>
              </a:rPr>
              <a:t>下降排序。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可以使用管理员名称、完成情况、用户名称、创建时间进行模糊搜索，或者按照</a:t>
            </a:r>
            <a:r>
              <a:rPr lang="en-US" altLang="zh-CN" sz="2100" b="0" i="0" dirty="0">
                <a:effectLst/>
                <a:latin typeface="-apple-system"/>
              </a:rPr>
              <a:t>ID</a:t>
            </a:r>
            <a:r>
              <a:rPr lang="zh-CN" altLang="en-US" sz="2100" b="0" i="0" dirty="0">
                <a:effectLst/>
                <a:latin typeface="-apple-system"/>
              </a:rPr>
              <a:t>进行精确搜索。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基本实现管理员</a:t>
            </a:r>
            <a:r>
              <a:rPr lang="zh-CN" altLang="en-US" sz="2400" b="1" i="0" dirty="0">
                <a:effectLst/>
                <a:latin typeface="-apple-system"/>
              </a:rPr>
              <a:t>确认订单</a:t>
            </a:r>
            <a:r>
              <a:rPr lang="zh-CN" altLang="en-US" sz="2400" b="0" i="0" dirty="0">
                <a:effectLst/>
                <a:latin typeface="-apple-system"/>
              </a:rPr>
              <a:t>的功能：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管理员确认订单当且仅当订单对应图书库存</a:t>
            </a:r>
            <a:r>
              <a:rPr lang="zh-CN" altLang="en-US" sz="2100" b="1" i="0" dirty="0">
                <a:effectLst/>
                <a:latin typeface="-apple-system"/>
              </a:rPr>
              <a:t>大于需求</a:t>
            </a:r>
            <a:r>
              <a:rPr lang="zh-CN" altLang="en-US" sz="2100" b="0" i="0" dirty="0">
                <a:effectLst/>
                <a:latin typeface="-apple-system"/>
              </a:rPr>
              <a:t>，如果不足会跳出</a:t>
            </a:r>
            <a:r>
              <a:rPr lang="en-US" altLang="zh-CN" sz="2100" b="0" i="0" dirty="0">
                <a:effectLst/>
                <a:latin typeface="-apple-system"/>
              </a:rPr>
              <a:t>alert(message)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确认订单后图书</a:t>
            </a:r>
            <a:r>
              <a:rPr lang="zh-CN" altLang="en-US" sz="2100" b="1" i="0" dirty="0">
                <a:effectLst/>
                <a:latin typeface="-apple-system"/>
              </a:rPr>
              <a:t>库存相应减少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100" b="0" i="0" dirty="0">
                <a:effectLst/>
                <a:latin typeface="-apple-system"/>
              </a:rPr>
              <a:t>管理员的</a:t>
            </a:r>
            <a:r>
              <a:rPr lang="zh-CN" altLang="en-US" sz="2100" b="1" i="0" dirty="0">
                <a:effectLst/>
                <a:latin typeface="-apple-system"/>
              </a:rPr>
              <a:t>姓名将被记录</a:t>
            </a:r>
            <a:r>
              <a:rPr lang="zh-CN" altLang="en-US" sz="2100" b="0" i="0" dirty="0">
                <a:effectLst/>
                <a:latin typeface="-apple-system"/>
              </a:rPr>
              <a:t>。</a:t>
            </a:r>
          </a:p>
          <a:p>
            <a:pPr>
              <a:lnSpc>
                <a:spcPct val="100000"/>
              </a:lnSpc>
            </a:pPr>
            <a:endParaRPr lang="zh-CN" altLang="en-US" sz="14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44AD476D-7735-46AB-AB34-111825C8C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r="22556" b="-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779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内容占位符 4" descr="桌子上的水果蛋糕&#10;&#10;中度可信度描述已自动生成">
            <a:extLst>
              <a:ext uri="{FF2B5EF4-FFF2-40B4-BE49-F238E27FC236}">
                <a16:creationId xmlns:a16="http://schemas.microsoft.com/office/drawing/2014/main" id="{F520BF94-DE10-4908-B6B9-EE2A5A667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后端概述</a:t>
            </a:r>
            <a:endParaRPr lang="en-US" altLang="zh-CN" sz="7200" spc="1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3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4DD261-6295-43B7-8138-8549C5E5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i="0" spc="150" dirty="0" err="1">
                <a:effectLst/>
              </a:rPr>
              <a:t>Login_user</a:t>
            </a:r>
            <a:endParaRPr lang="en-US" altLang="zh-CN" spc="15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3D83D7-C7C8-480C-A32D-00B89D13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6" y="1977756"/>
            <a:ext cx="204016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B0E45C-2CC3-4DFF-8474-BE04E8F29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77791"/>
              </p:ext>
            </p:extLst>
          </p:nvPr>
        </p:nvGraphicFramePr>
        <p:xfrm>
          <a:off x="411096" y="2016216"/>
          <a:ext cx="6819136" cy="314209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20472">
                  <a:extLst>
                    <a:ext uri="{9D8B030D-6E8A-4147-A177-3AD203B41FA5}">
                      <a16:colId xmlns:a16="http://schemas.microsoft.com/office/drawing/2014/main" val="4280256028"/>
                    </a:ext>
                  </a:extLst>
                </a:gridCol>
                <a:gridCol w="1463997">
                  <a:extLst>
                    <a:ext uri="{9D8B030D-6E8A-4147-A177-3AD203B41FA5}">
                      <a16:colId xmlns:a16="http://schemas.microsoft.com/office/drawing/2014/main" val="2492823669"/>
                    </a:ext>
                  </a:extLst>
                </a:gridCol>
                <a:gridCol w="714693">
                  <a:extLst>
                    <a:ext uri="{9D8B030D-6E8A-4147-A177-3AD203B41FA5}">
                      <a16:colId xmlns:a16="http://schemas.microsoft.com/office/drawing/2014/main" val="3518080667"/>
                    </a:ext>
                  </a:extLst>
                </a:gridCol>
                <a:gridCol w="700122">
                  <a:extLst>
                    <a:ext uri="{9D8B030D-6E8A-4147-A177-3AD203B41FA5}">
                      <a16:colId xmlns:a16="http://schemas.microsoft.com/office/drawing/2014/main" val="2212440417"/>
                    </a:ext>
                  </a:extLst>
                </a:gridCol>
                <a:gridCol w="1012332">
                  <a:extLst>
                    <a:ext uri="{9D8B030D-6E8A-4147-A177-3AD203B41FA5}">
                      <a16:colId xmlns:a16="http://schemas.microsoft.com/office/drawing/2014/main" val="3048235734"/>
                    </a:ext>
                  </a:extLst>
                </a:gridCol>
                <a:gridCol w="1707520">
                  <a:extLst>
                    <a:ext uri="{9D8B030D-6E8A-4147-A177-3AD203B41FA5}">
                      <a16:colId xmlns:a16="http://schemas.microsoft.com/office/drawing/2014/main" val="308781021"/>
                    </a:ext>
                  </a:extLst>
                </a:gridCol>
              </a:tblGrid>
              <a:tr h="523683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9905349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275595743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username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851699621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7976246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pwd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varchar(128)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268139380"/>
                  </a:ext>
                </a:extLst>
              </a:tr>
              <a:tr h="52368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ip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60836" marR="76724" marT="17382" marB="130362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36" marR="76724" marT="17382" marB="130362" anchor="ctr"/>
                </a:tc>
                <a:extLst>
                  <a:ext uri="{0D108BD9-81ED-4DB2-BD59-A6C34878D82A}">
                    <a16:rowId xmlns:a16="http://schemas.microsoft.com/office/drawing/2014/main" val="165810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44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/>
              <a:t>Users_user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3FA99EC-D7CE-4AC0-ACA3-C2433EE27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26692"/>
              </p:ext>
            </p:extLst>
          </p:nvPr>
        </p:nvGraphicFramePr>
        <p:xfrm>
          <a:off x="358894" y="1198880"/>
          <a:ext cx="6956306" cy="52222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87567">
                  <a:extLst>
                    <a:ext uri="{9D8B030D-6E8A-4147-A177-3AD203B41FA5}">
                      <a16:colId xmlns:a16="http://schemas.microsoft.com/office/drawing/2014/main" val="3022545630"/>
                    </a:ext>
                  </a:extLst>
                </a:gridCol>
                <a:gridCol w="1568129">
                  <a:extLst>
                    <a:ext uri="{9D8B030D-6E8A-4147-A177-3AD203B41FA5}">
                      <a16:colId xmlns:a16="http://schemas.microsoft.com/office/drawing/2014/main" val="377539230"/>
                    </a:ext>
                  </a:extLst>
                </a:gridCol>
                <a:gridCol w="709853">
                  <a:extLst>
                    <a:ext uri="{9D8B030D-6E8A-4147-A177-3AD203B41FA5}">
                      <a16:colId xmlns:a16="http://schemas.microsoft.com/office/drawing/2014/main" val="1119041095"/>
                    </a:ext>
                  </a:extLst>
                </a:gridCol>
                <a:gridCol w="695666">
                  <a:extLst>
                    <a:ext uri="{9D8B030D-6E8A-4147-A177-3AD203B41FA5}">
                      <a16:colId xmlns:a16="http://schemas.microsoft.com/office/drawing/2014/main" val="4174859408"/>
                    </a:ext>
                  </a:extLst>
                </a:gridCol>
                <a:gridCol w="1050327">
                  <a:extLst>
                    <a:ext uri="{9D8B030D-6E8A-4147-A177-3AD203B41FA5}">
                      <a16:colId xmlns:a16="http://schemas.microsoft.com/office/drawing/2014/main" val="2504309924"/>
                    </a:ext>
                  </a:extLst>
                </a:gridCol>
                <a:gridCol w="1844764">
                  <a:extLst>
                    <a:ext uri="{9D8B030D-6E8A-4147-A177-3AD203B41FA5}">
                      <a16:colId xmlns:a16="http://schemas.microsoft.com/office/drawing/2014/main" val="3059704885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Extra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9839018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PRI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561116606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941987095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sex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varchar(6)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1083709053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phone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varchar(20)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28140890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varchar(40)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326390351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vip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tinyint(1)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548424144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varchar(100)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</a:p>
                  </a:txBody>
                  <a:tcPr marL="49838" marR="49838" marT="23002" marB="72583" anchor="ctr"/>
                </a:tc>
                <a:tc>
                  <a:txBody>
                    <a:bodyPr/>
                    <a:lstStyle/>
                    <a:p>
                      <a:endParaRPr lang="zh-CN" alt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9838" marR="49838" marT="23002" marB="72583" anchor="ctr"/>
                </a:tc>
                <a:extLst>
                  <a:ext uri="{0D108BD9-81ED-4DB2-BD59-A6C34878D82A}">
                    <a16:rowId xmlns:a16="http://schemas.microsoft.com/office/drawing/2014/main" val="263815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841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217179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Publishers_publishers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31327"/>
              </p:ext>
            </p:extLst>
          </p:nvPr>
        </p:nvGraphicFramePr>
        <p:xfrm>
          <a:off x="180002" y="892360"/>
          <a:ext cx="8222317" cy="499960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488513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973386833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PRI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varchar(100)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phone_number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email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varchar(254)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contacts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address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varchar(60)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89898" marR="89898" marT="41491" marB="41491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83" marR="82983" marT="41491" marB="41491"/>
                </a:tc>
                <a:extLst>
                  <a:ext uri="{0D108BD9-81ED-4DB2-BD59-A6C34878D82A}">
                    <a16:rowId xmlns:a16="http://schemas.microsoft.com/office/drawing/2014/main" val="321684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85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Writers_writers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752939"/>
              </p:ext>
            </p:extLst>
          </p:nvPr>
        </p:nvGraphicFramePr>
        <p:xfrm>
          <a:off x="180003" y="892360"/>
          <a:ext cx="7500958" cy="507328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559757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09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638268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4553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5563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27235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139157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auto_increment</a:t>
                      </a:r>
                      <a:endParaRPr lang="en-US" sz="1600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varchar(40)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122723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author_type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7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805" y="1382922"/>
            <a:ext cx="3795416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00814"/>
              </p:ext>
            </p:extLst>
          </p:nvPr>
        </p:nvGraphicFramePr>
        <p:xfrm>
          <a:off x="142359" y="318116"/>
          <a:ext cx="7742509" cy="650239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089464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609074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0138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8812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68169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52340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Field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Type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Key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Default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Extra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1439292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auto_increment</a:t>
                      </a: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title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varchar(64)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price_vip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decimal(6,2)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publish_date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date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5751915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edition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longtext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273640445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storage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 unsigned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2167651587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52340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publishers_id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54938" marR="54938" marT="25356" marB="25356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9586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sub_classification_id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bigint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NULL</a:t>
                      </a:r>
                    </a:p>
                  </a:txBody>
                  <a:tcPr marL="54938" marR="54938" marT="25356" marB="25356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50712" marR="50712" marT="25356" marB="25356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822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036" y="1963658"/>
            <a:ext cx="3220555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Books_books_writers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908962"/>
              </p:ext>
            </p:extLst>
          </p:nvPr>
        </p:nvGraphicFramePr>
        <p:xfrm>
          <a:off x="170021" y="892360"/>
          <a:ext cx="7742509" cy="508520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35563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14066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21076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3327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writers_id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22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57" y="1533127"/>
            <a:ext cx="452389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Books_classification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23662"/>
              </p:ext>
            </p:extLst>
          </p:nvPr>
        </p:nvGraphicFramePr>
        <p:xfrm>
          <a:off x="33877" y="1792707"/>
          <a:ext cx="7992522" cy="392761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63512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97244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991418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900370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153283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86695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1309204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1309204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class_name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87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基本情况</a:t>
            </a:r>
          </a:p>
        </p:txBody>
      </p:sp>
    </p:spTree>
    <p:extLst>
      <p:ext uri="{BB962C8B-B14F-4D97-AF65-F5344CB8AC3E}">
        <p14:creationId xmlns:p14="http://schemas.microsoft.com/office/powerpoint/2010/main" val="249032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418" y="1819802"/>
            <a:ext cx="436976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/>
              <a:t>Books_</a:t>
            </a:r>
            <a:br>
              <a:rPr lang="en-US" altLang="zh-CN" spc="150" dirty="0"/>
            </a:br>
            <a:r>
              <a:rPr lang="en-US" altLang="zh-CN" spc="150" dirty="0" err="1"/>
              <a:t>classificationsub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865342"/>
              </p:ext>
            </p:extLst>
          </p:nvPr>
        </p:nvGraphicFramePr>
        <p:xfrm>
          <a:off x="79811" y="1425185"/>
          <a:ext cx="7955162" cy="373609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58029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544979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810236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724397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1930401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8472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216683296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auto_increment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9779272"/>
                  </a:ext>
                </a:extLst>
              </a:tr>
              <a:tr h="8847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class_name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varchar(20)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37767399"/>
                  </a:ext>
                </a:extLst>
              </a:tr>
              <a:tr h="108193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ancestor_class_name_id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15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38292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Orders_orders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037423"/>
              </p:ext>
            </p:extLst>
          </p:nvPr>
        </p:nvGraphicFramePr>
        <p:xfrm>
          <a:off x="210482" y="1276007"/>
          <a:ext cx="8222317" cy="402258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709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06468628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last_edit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datetime(6)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1758A9-17BA-4294-BE50-792758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645" y="1667402"/>
            <a:ext cx="3837338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150" dirty="0" err="1"/>
              <a:t>Orders_details</a:t>
            </a:r>
            <a:endParaRPr lang="en-US" altLang="zh-CN" spc="1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ACC4A0-4239-421A-9341-34847D9E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7" y="1989823"/>
            <a:ext cx="244038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2AFFE475-1422-4D48-89BB-E16AE7A80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999025"/>
              </p:ext>
            </p:extLst>
          </p:nvPr>
        </p:nvGraphicFramePr>
        <p:xfrm>
          <a:off x="210482" y="1276007"/>
          <a:ext cx="8222317" cy="4877479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455758">
                  <a:extLst>
                    <a:ext uri="{9D8B030D-6E8A-4147-A177-3AD203B41FA5}">
                      <a16:colId xmlns:a16="http://schemas.microsoft.com/office/drawing/2014/main" val="211577717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81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5738899"/>
                    </a:ext>
                  </a:extLst>
                </a:gridCol>
                <a:gridCol w="834993">
                  <a:extLst>
                    <a:ext uri="{9D8B030D-6E8A-4147-A177-3AD203B41FA5}">
                      <a16:colId xmlns:a16="http://schemas.microsoft.com/office/drawing/2014/main" val="362600930"/>
                    </a:ext>
                  </a:extLst>
                </a:gridCol>
                <a:gridCol w="1255694">
                  <a:extLst>
                    <a:ext uri="{9D8B030D-6E8A-4147-A177-3AD203B41FA5}">
                      <a16:colId xmlns:a16="http://schemas.microsoft.com/office/drawing/2014/main" val="3108636410"/>
                    </a:ext>
                  </a:extLst>
                </a:gridCol>
                <a:gridCol w="2176512">
                  <a:extLst>
                    <a:ext uri="{9D8B030D-6E8A-4147-A177-3AD203B41FA5}">
                      <a16:colId xmlns:a16="http://schemas.microsoft.com/office/drawing/2014/main" val="1924132833"/>
                    </a:ext>
                  </a:extLst>
                </a:gridCol>
              </a:tblGrid>
              <a:tr h="85489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Field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Default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Extra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92052305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auto_increment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85382686"/>
                  </a:ext>
                </a:extLst>
              </a:tr>
              <a:tr h="9693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decimal(6,2)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19872696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 unsigned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440356790"/>
                  </a:ext>
                </a:extLst>
              </a:tr>
              <a:tr h="8548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book_id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45402141"/>
                  </a:ext>
                </a:extLst>
              </a:tr>
              <a:tr h="48851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order_id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varchar(64)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MUL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4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30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1FE2F3-7285-4FF2-A050-B72C91DC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altLang="zh-CN" b="1" i="0">
                <a:effectLst/>
                <a:latin typeface="-apple-system"/>
              </a:rPr>
              <a:t>URL </a:t>
            </a:r>
            <a:r>
              <a:rPr lang="zh-CN" altLang="en-US" b="1" i="0">
                <a:effectLst/>
                <a:latin typeface="-apple-system"/>
              </a:rPr>
              <a:t>路径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E53ED-7537-4C93-B905-B6BF602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700" dirty="0"/>
              <a:t>1. admin/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2. accounts/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3. home/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4. 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5. users/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6. books/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7. publishers/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8. writers/</a:t>
            </a:r>
          </a:p>
          <a:p>
            <a:pPr>
              <a:lnSpc>
                <a:spcPct val="100000"/>
              </a:lnSpc>
            </a:pPr>
            <a:r>
              <a:rPr lang="en-US" altLang="zh-CN" sz="1700" dirty="0"/>
              <a:t>9. orders/</a:t>
            </a:r>
            <a:endParaRPr lang="zh-CN" altLang="en-US" sz="1700" dirty="0"/>
          </a:p>
        </p:txBody>
      </p:sp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E9D35993-F8EA-4083-840A-F7BF23F23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47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桌子上的图书馆&#10;&#10;中度可信度描述已自动生成">
            <a:extLst>
              <a:ext uri="{FF2B5EF4-FFF2-40B4-BE49-F238E27FC236}">
                <a16:creationId xmlns:a16="http://schemas.microsoft.com/office/drawing/2014/main" id="{E7CEF7EF-3BEC-4AAE-95F2-9BED02726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" r="-1" b="416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835C83-DF98-4091-B7EA-24114F22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现场展示</a:t>
            </a:r>
            <a:endParaRPr lang="en-US" altLang="zh-CN" sz="7200" spc="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C45C92-59FD-435B-8362-60BEA058F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BA5E4C9-D26D-422D-AEF7-90E51CC90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04BB258-BFA7-48E7-B5F0-F599B36F3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00167" y="319598"/>
            <a:ext cx="3259502" cy="3301428"/>
          </a:xfrm>
          <a:custGeom>
            <a:avLst/>
            <a:gdLst>
              <a:gd name="connsiteX0" fmla="*/ 1431069 w 3110997"/>
              <a:gd name="connsiteY0" fmla="*/ 1514 h 3301428"/>
              <a:gd name="connsiteX1" fmla="*/ 1946520 w 3110997"/>
              <a:gd name="connsiteY1" fmla="*/ 42088 h 3301428"/>
              <a:gd name="connsiteX2" fmla="*/ 2402721 w 3110997"/>
              <a:gd name="connsiteY2" fmla="*/ 303594 h 3301428"/>
              <a:gd name="connsiteX3" fmla="*/ 2762423 w 3110997"/>
              <a:gd name="connsiteY3" fmla="*/ 889436 h 3301428"/>
              <a:gd name="connsiteX4" fmla="*/ 2828518 w 3110997"/>
              <a:gd name="connsiteY4" fmla="*/ 1015773 h 3301428"/>
              <a:gd name="connsiteX5" fmla="*/ 3094962 w 3110997"/>
              <a:gd name="connsiteY5" fmla="*/ 2001284 h 3301428"/>
              <a:gd name="connsiteX6" fmla="*/ 2157067 w 3110997"/>
              <a:gd name="connsiteY6" fmla="*/ 3054444 h 3301428"/>
              <a:gd name="connsiteX7" fmla="*/ 1950853 w 3110997"/>
              <a:gd name="connsiteY7" fmla="*/ 3146478 h 3301428"/>
              <a:gd name="connsiteX8" fmla="*/ 1329246 w 3110997"/>
              <a:gd name="connsiteY8" fmla="*/ 3288753 h 3301428"/>
              <a:gd name="connsiteX9" fmla="*/ 740145 w 3110997"/>
              <a:gd name="connsiteY9" fmla="*/ 3019378 h 3301428"/>
              <a:gd name="connsiteX10" fmla="*/ 288773 w 3110997"/>
              <a:gd name="connsiteY10" fmla="*/ 2499557 h 3301428"/>
              <a:gd name="connsiteX11" fmla="*/ 35659 w 3110997"/>
              <a:gd name="connsiteY11" fmla="*/ 1823964 h 3301428"/>
              <a:gd name="connsiteX12" fmla="*/ 31208 w 3110997"/>
              <a:gd name="connsiteY12" fmla="*/ 1116817 h 3301428"/>
              <a:gd name="connsiteX13" fmla="*/ 266830 w 3110997"/>
              <a:gd name="connsiteY13" fmla="*/ 556451 h 3301428"/>
              <a:gd name="connsiteX14" fmla="*/ 683944 w 3110997"/>
              <a:gd name="connsiteY14" fmla="*/ 194390 h 3301428"/>
              <a:gd name="connsiteX15" fmla="*/ 1431069 w 3110997"/>
              <a:gd name="connsiteY15" fmla="*/ 1514 h 330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0997" h="3301428">
                <a:moveTo>
                  <a:pt x="1431069" y="1514"/>
                </a:moveTo>
                <a:cubicBezTo>
                  <a:pt x="1596908" y="-4789"/>
                  <a:pt x="1770176" y="8561"/>
                  <a:pt x="1946520" y="42088"/>
                </a:cubicBezTo>
                <a:cubicBezTo>
                  <a:pt x="2134136" y="77759"/>
                  <a:pt x="2274818" y="158432"/>
                  <a:pt x="2402721" y="303594"/>
                </a:cubicBezTo>
                <a:cubicBezTo>
                  <a:pt x="2536515" y="455435"/>
                  <a:pt x="2646258" y="666231"/>
                  <a:pt x="2762423" y="889436"/>
                </a:cubicBezTo>
                <a:cubicBezTo>
                  <a:pt x="2783822" y="930610"/>
                  <a:pt x="2805992" y="973158"/>
                  <a:pt x="2828518" y="1015773"/>
                </a:cubicBezTo>
                <a:cubicBezTo>
                  <a:pt x="3030101" y="1397216"/>
                  <a:pt x="3157590" y="1671880"/>
                  <a:pt x="3094962" y="2001284"/>
                </a:cubicBezTo>
                <a:cubicBezTo>
                  <a:pt x="2999536" y="2503193"/>
                  <a:pt x="2719052" y="2818175"/>
                  <a:pt x="2157067" y="3054444"/>
                </a:cubicBezTo>
                <a:cubicBezTo>
                  <a:pt x="2083511" y="3085361"/>
                  <a:pt x="2016053" y="3116427"/>
                  <a:pt x="1950853" y="3146478"/>
                </a:cubicBezTo>
                <a:cubicBezTo>
                  <a:pt x="1680527" y="3271008"/>
                  <a:pt x="1541221" y="3329055"/>
                  <a:pt x="1329246" y="3288753"/>
                </a:cubicBezTo>
                <a:cubicBezTo>
                  <a:pt x="1118766" y="3248736"/>
                  <a:pt x="920572" y="3158068"/>
                  <a:pt x="740145" y="3019378"/>
                </a:cubicBezTo>
                <a:cubicBezTo>
                  <a:pt x="563651" y="2883673"/>
                  <a:pt x="411737" y="2708752"/>
                  <a:pt x="288773" y="2499557"/>
                </a:cubicBezTo>
                <a:cubicBezTo>
                  <a:pt x="167863" y="2293930"/>
                  <a:pt x="80312" y="2060356"/>
                  <a:pt x="35659" y="1823964"/>
                </a:cubicBezTo>
                <a:cubicBezTo>
                  <a:pt x="-10360" y="1581177"/>
                  <a:pt x="-11829" y="1343178"/>
                  <a:pt x="31208" y="1116817"/>
                </a:cubicBezTo>
                <a:cubicBezTo>
                  <a:pt x="71795" y="903345"/>
                  <a:pt x="151102" y="714850"/>
                  <a:pt x="266830" y="556451"/>
                </a:cubicBezTo>
                <a:cubicBezTo>
                  <a:pt x="375349" y="408016"/>
                  <a:pt x="515707" y="286208"/>
                  <a:pt x="683944" y="194390"/>
                </a:cubicBezTo>
                <a:cubicBezTo>
                  <a:pt x="898912" y="77121"/>
                  <a:pt x="1154672" y="12021"/>
                  <a:pt x="1431069" y="151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A924750-E715-4799-8D2A-48745D750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C0B765A2-BA6C-4FA8-A8D0-7BD4437A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2760" b="1"/>
          <a:stretch/>
        </p:blipFill>
        <p:spPr>
          <a:xfrm>
            <a:off x="20" y="-9270"/>
            <a:ext cx="3093248" cy="2530405"/>
          </a:xfrm>
          <a:custGeom>
            <a:avLst/>
            <a:gdLst/>
            <a:ahLst/>
            <a:cxnLst/>
            <a:rect l="l" t="t" r="r" b="b"/>
            <a:pathLst>
              <a:path w="3093268" h="2530405">
                <a:moveTo>
                  <a:pt x="0" y="0"/>
                </a:moveTo>
                <a:lnTo>
                  <a:pt x="3032888" y="0"/>
                </a:lnTo>
                <a:lnTo>
                  <a:pt x="3061403" y="83728"/>
                </a:lnTo>
                <a:cubicBezTo>
                  <a:pt x="3073431" y="131912"/>
                  <a:pt x="3081876" y="182380"/>
                  <a:pt x="3087019" y="235762"/>
                </a:cubicBezTo>
                <a:cubicBezTo>
                  <a:pt x="3108539" y="459119"/>
                  <a:pt x="3070732" y="716545"/>
                  <a:pt x="3030665" y="989101"/>
                </a:cubicBezTo>
                <a:cubicBezTo>
                  <a:pt x="3023246" y="1039358"/>
                  <a:pt x="3015631" y="1091332"/>
                  <a:pt x="3008291" y="1143609"/>
                </a:cubicBezTo>
                <a:cubicBezTo>
                  <a:pt x="2942547" y="1611509"/>
                  <a:pt x="2879475" y="1936193"/>
                  <a:pt x="2611885" y="2176267"/>
                </a:cubicBezTo>
                <a:cubicBezTo>
                  <a:pt x="2204162" y="2542063"/>
                  <a:pt x="1751822" y="2618793"/>
                  <a:pt x="1099390" y="2432762"/>
                </a:cubicBezTo>
                <a:cubicBezTo>
                  <a:pt x="1014001" y="2408405"/>
                  <a:pt x="933948" y="2388405"/>
                  <a:pt x="856556" y="2369092"/>
                </a:cubicBezTo>
                <a:cubicBezTo>
                  <a:pt x="535728" y="2288971"/>
                  <a:pt x="374334" y="2242410"/>
                  <a:pt x="211462" y="2060870"/>
                </a:cubicBezTo>
                <a:cubicBezTo>
                  <a:pt x="130601" y="1970741"/>
                  <a:pt x="60618" y="1871844"/>
                  <a:pt x="1912" y="1764934"/>
                </a:cubicBezTo>
                <a:lnTo>
                  <a:pt x="0" y="1760938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43150"/>
            <a:ext cx="2901488" cy="304934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762920-CED1-4414-9EE9-B0EC3D2F6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2548" y="623454"/>
            <a:ext cx="2687154" cy="2687367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675ACC-B55E-4D4C-A037-0238FF0D9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0231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7480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CFFF39D-5460-4FDC-BBC9-8996A280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42800" y="0"/>
            <a:ext cx="4584032" cy="30202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4893A10-FCAD-49C3-B32A-906DE9431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8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0A7845-0866-40FE-82E9-23F5AF2B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091" y="1937555"/>
            <a:ext cx="5340114" cy="1146946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项目概述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1FFFD59E-A737-45A5-B0F3-41EA96314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7" r="6775" b="1"/>
          <a:stretch/>
        </p:blipFill>
        <p:spPr>
          <a:xfrm>
            <a:off x="3999506" y="791376"/>
            <a:ext cx="2350451" cy="2351005"/>
          </a:xfrm>
          <a:custGeom>
            <a:avLst/>
            <a:gdLst/>
            <a:ahLst/>
            <a:cxnLst/>
            <a:rect l="l" t="t" r="r" b="b"/>
            <a:pathLst>
              <a:path w="2246489" h="2351005">
                <a:moveTo>
                  <a:pt x="1094829" y="1443"/>
                </a:moveTo>
                <a:cubicBezTo>
                  <a:pt x="1340737" y="-8977"/>
                  <a:pt x="1569231" y="37131"/>
                  <a:pt x="1755177" y="136852"/>
                </a:cubicBezTo>
                <a:cubicBezTo>
                  <a:pt x="1876448" y="201917"/>
                  <a:pt x="1977534" y="288393"/>
                  <a:pt x="2055587" y="393892"/>
                </a:cubicBezTo>
                <a:cubicBezTo>
                  <a:pt x="2138823" y="506474"/>
                  <a:pt x="2195712" y="640558"/>
                  <a:pt x="2224601" y="792504"/>
                </a:cubicBezTo>
                <a:cubicBezTo>
                  <a:pt x="2255234" y="953623"/>
                  <a:pt x="2253717" y="1123116"/>
                  <a:pt x="2220031" y="1296106"/>
                </a:cubicBezTo>
                <a:cubicBezTo>
                  <a:pt x="2187343" y="1464537"/>
                  <a:pt x="2123694" y="1631044"/>
                  <a:pt x="2036018" y="1777713"/>
                </a:cubicBezTo>
                <a:cubicBezTo>
                  <a:pt x="1946852" y="1926926"/>
                  <a:pt x="1836854" y="2051788"/>
                  <a:pt x="1709186" y="2148767"/>
                </a:cubicBezTo>
                <a:cubicBezTo>
                  <a:pt x="1578674" y="2247882"/>
                  <a:pt x="1435428" y="2312832"/>
                  <a:pt x="1283412" y="2341734"/>
                </a:cubicBezTo>
                <a:cubicBezTo>
                  <a:pt x="1130314" y="2370842"/>
                  <a:pt x="1029864" y="2329770"/>
                  <a:pt x="834961" y="2241605"/>
                </a:cubicBezTo>
                <a:cubicBezTo>
                  <a:pt x="787952" y="2220330"/>
                  <a:pt x="739316" y="2198335"/>
                  <a:pt x="686278" y="2176460"/>
                </a:cubicBezTo>
                <a:cubicBezTo>
                  <a:pt x="281048" y="2009279"/>
                  <a:pt x="79178" y="1785504"/>
                  <a:pt x="11256" y="1428254"/>
                </a:cubicBezTo>
                <a:cubicBezTo>
                  <a:pt x="-33322" y="1193790"/>
                  <a:pt x="59236" y="997942"/>
                  <a:pt x="205486" y="725913"/>
                </a:cubicBezTo>
                <a:cubicBezTo>
                  <a:pt x="221828" y="695523"/>
                  <a:pt x="237914" y="665180"/>
                  <a:pt x="253439" y="635816"/>
                </a:cubicBezTo>
                <a:cubicBezTo>
                  <a:pt x="337725" y="476638"/>
                  <a:pt x="417351" y="326311"/>
                  <a:pt x="514225" y="217920"/>
                </a:cubicBezTo>
                <a:cubicBezTo>
                  <a:pt x="606834" y="114298"/>
                  <a:pt x="708542" y="56577"/>
                  <a:pt x="844047" y="30814"/>
                </a:cubicBezTo>
                <a:cubicBezTo>
                  <a:pt x="928955" y="14671"/>
                  <a:pt x="1012859" y="4917"/>
                  <a:pt x="1094829" y="1443"/>
                </a:cubicBezTo>
                <a:close/>
              </a:path>
            </a:pathLst>
          </a:custGeom>
        </p:spPr>
      </p:pic>
      <p:pic>
        <p:nvPicPr>
          <p:cNvPr id="16" name="图片 15" descr="图形用户界面, 网站&#10;&#10;描述已自动生成">
            <a:extLst>
              <a:ext uri="{FF2B5EF4-FFF2-40B4-BE49-F238E27FC236}">
                <a16:creationId xmlns:a16="http://schemas.microsoft.com/office/drawing/2014/main" id="{EB1F6652-6944-4F94-A667-652111A5C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5548" b="4"/>
          <a:stretch/>
        </p:blipFill>
        <p:spPr>
          <a:xfrm>
            <a:off x="7315200" y="-2"/>
            <a:ext cx="3549897" cy="2393342"/>
          </a:xfrm>
          <a:custGeom>
            <a:avLst/>
            <a:gdLst/>
            <a:ahLst/>
            <a:cxnLst/>
            <a:rect l="l" t="t" r="r" b="b"/>
            <a:pathLst>
              <a:path w="3549897" h="2393342">
                <a:moveTo>
                  <a:pt x="202758" y="0"/>
                </a:moveTo>
                <a:lnTo>
                  <a:pt x="3202447" y="0"/>
                </a:lnTo>
                <a:lnTo>
                  <a:pt x="3294368" y="120289"/>
                </a:lnTo>
                <a:cubicBezTo>
                  <a:pt x="3327038" y="167872"/>
                  <a:pt x="3356880" y="216592"/>
                  <a:pt x="3383829" y="266363"/>
                </a:cubicBezTo>
                <a:cubicBezTo>
                  <a:pt x="3493982" y="469879"/>
                  <a:pt x="3549897" y="681896"/>
                  <a:pt x="3549897" y="896525"/>
                </a:cubicBezTo>
                <a:cubicBezTo>
                  <a:pt x="3549897" y="1112680"/>
                  <a:pt x="3460693" y="1238915"/>
                  <a:pt x="3275046" y="1481654"/>
                </a:cubicBezTo>
                <a:cubicBezTo>
                  <a:pt x="3230254" y="1540197"/>
                  <a:pt x="3183937" y="1600772"/>
                  <a:pt x="3136555" y="1667377"/>
                </a:cubicBezTo>
                <a:cubicBezTo>
                  <a:pt x="2774480" y="2176244"/>
                  <a:pt x="2385822" y="2393342"/>
                  <a:pt x="1837034" y="2393342"/>
                </a:cubicBezTo>
                <a:cubicBezTo>
                  <a:pt x="1476863" y="2393342"/>
                  <a:pt x="1212602" y="2216482"/>
                  <a:pt x="850527" y="1946723"/>
                </a:cubicBezTo>
                <a:cubicBezTo>
                  <a:pt x="810077" y="1916581"/>
                  <a:pt x="769626" y="1886801"/>
                  <a:pt x="730471" y="1858037"/>
                </a:cubicBezTo>
                <a:cubicBezTo>
                  <a:pt x="518239" y="1701951"/>
                  <a:pt x="317814" y="1554506"/>
                  <a:pt x="184427" y="1394422"/>
                </a:cubicBezTo>
                <a:cubicBezTo>
                  <a:pt x="56906" y="1241385"/>
                  <a:pt x="0" y="1087841"/>
                  <a:pt x="0" y="896525"/>
                </a:cubicBezTo>
                <a:cubicBezTo>
                  <a:pt x="0" y="596823"/>
                  <a:pt x="57431" y="316019"/>
                  <a:pt x="165692" y="73490"/>
                </a:cubicBezTo>
                <a:close/>
              </a:path>
            </a:pathLst>
          </a:cu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592C2F2-081C-485D-8226-63610DE8C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20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63E012F8-87AD-41AE-BC7F-9A7A371BE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7105" b="1"/>
          <a:stretch/>
        </p:blipFill>
        <p:spPr>
          <a:xfrm>
            <a:off x="210707" y="3656543"/>
            <a:ext cx="5185263" cy="3201454"/>
          </a:xfrm>
          <a:custGeom>
            <a:avLst/>
            <a:gdLst/>
            <a:ahLst/>
            <a:cxnLst/>
            <a:rect l="l" t="t" r="r" b="b"/>
            <a:pathLst>
              <a:path w="5185263" h="3201454">
                <a:moveTo>
                  <a:pt x="2789606" y="533"/>
                </a:moveTo>
                <a:cubicBezTo>
                  <a:pt x="3064091" y="7193"/>
                  <a:pt x="3335164" y="76329"/>
                  <a:pt x="3615203" y="206371"/>
                </a:cubicBezTo>
                <a:cubicBezTo>
                  <a:pt x="4105311" y="433962"/>
                  <a:pt x="4339344" y="871350"/>
                  <a:pt x="4640523" y="1512578"/>
                </a:cubicBezTo>
                <a:cubicBezTo>
                  <a:pt x="4674166" y="1584223"/>
                  <a:pt x="4708067" y="1655314"/>
                  <a:pt x="4740928" y="1724033"/>
                </a:cubicBezTo>
                <a:cubicBezTo>
                  <a:pt x="4918908" y="2096783"/>
                  <a:pt x="5086959" y="2448859"/>
                  <a:pt x="5154813" y="2777898"/>
                </a:cubicBezTo>
                <a:cubicBezTo>
                  <a:pt x="5171032" y="2856537"/>
                  <a:pt x="5181222" y="2932436"/>
                  <a:pt x="5185263" y="3006621"/>
                </a:cubicBezTo>
                <a:lnTo>
                  <a:pt x="5179508" y="3201454"/>
                </a:lnTo>
                <a:lnTo>
                  <a:pt x="106551" y="3201454"/>
                </a:lnTo>
                <a:lnTo>
                  <a:pt x="64243" y="3040915"/>
                </a:lnTo>
                <a:cubicBezTo>
                  <a:pt x="24356" y="2854257"/>
                  <a:pt x="2942" y="2667133"/>
                  <a:pt x="275" y="2480884"/>
                </a:cubicBezTo>
                <a:cubicBezTo>
                  <a:pt x="-5129" y="2100122"/>
                  <a:pt x="69311" y="1740640"/>
                  <a:pt x="221692" y="1412493"/>
                </a:cubicBezTo>
                <a:cubicBezTo>
                  <a:pt x="375157" y="1082014"/>
                  <a:pt x="586167" y="945381"/>
                  <a:pt x="1011126" y="691568"/>
                </a:cubicBezTo>
                <a:cubicBezTo>
                  <a:pt x="1113643" y="630367"/>
                  <a:pt x="1219676" y="567021"/>
                  <a:pt x="1331439" y="495130"/>
                </a:cubicBezTo>
                <a:cubicBezTo>
                  <a:pt x="1865178" y="151875"/>
                  <a:pt x="2332131" y="-10568"/>
                  <a:pt x="2789606" y="533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C04B-D6E7-495C-9C17-CB19733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483" y="3142309"/>
            <a:ext cx="5913809" cy="162608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      </a:t>
            </a:r>
            <a:r>
              <a:rPr lang="zh-CN" altLang="en-US" sz="1800" dirty="0"/>
              <a:t>随着互联网技术的发展与普及，传统的线下图书销售已经无法满足当今人类快节奏、低成本的消费需求，诸如“当当网”、“孔夫子旧书网”等新模式的在线图书网站代替书城、书局等传统销售方式，逐渐步入现代市民的生活。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      在这样一个电子商务盛行的时代，为扩大网上书城的知名度，提高客户量，创造可观的经济效益，不仅需要人性化的前端外观设计，同时也需要与后端高并发、系统化、模块化的数据库系统设计密不可分。因此，本数据库课程团队将会设计网上书店数据库</a:t>
            </a:r>
            <a:r>
              <a:rPr lang="en-US" altLang="zh-CN" sz="1800" dirty="0" err="1"/>
              <a:t>MyBookDB</a:t>
            </a:r>
            <a:r>
              <a:rPr lang="zh-CN" altLang="en-US" sz="1800" dirty="0"/>
              <a:t>，作为课程项目提交。</a:t>
            </a:r>
          </a:p>
        </p:txBody>
      </p:sp>
    </p:spTree>
    <p:extLst>
      <p:ext uri="{BB962C8B-B14F-4D97-AF65-F5344CB8AC3E}">
        <p14:creationId xmlns:p14="http://schemas.microsoft.com/office/powerpoint/2010/main" val="94557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FDC46B-88FE-4DCD-AE60-7B12200F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zh-CN" altLang="en-US" spc="150" dirty="0"/>
              <a:t>版本信息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CF84234-D698-4F9C-85CC-C907DBA99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068936"/>
              </p:ext>
            </p:extLst>
          </p:nvPr>
        </p:nvGraphicFramePr>
        <p:xfrm>
          <a:off x="6036829" y="819150"/>
          <a:ext cx="4902175" cy="514509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103196">
                  <a:extLst>
                    <a:ext uri="{9D8B030D-6E8A-4147-A177-3AD203B41FA5}">
                      <a16:colId xmlns:a16="http://schemas.microsoft.com/office/drawing/2014/main" val="4138659109"/>
                    </a:ext>
                  </a:extLst>
                </a:gridCol>
                <a:gridCol w="1798979">
                  <a:extLst>
                    <a:ext uri="{9D8B030D-6E8A-4147-A177-3AD203B41FA5}">
                      <a16:colId xmlns:a16="http://schemas.microsoft.com/office/drawing/2014/main" val="2179378137"/>
                    </a:ext>
                  </a:extLst>
                </a:gridCol>
              </a:tblGrid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Artifact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Version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561984641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8.0.23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145750182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Python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3.7.10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463497987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Navicat</a:t>
                      </a:r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 Premium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15.0.023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989334499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Django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3.2.3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18303043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Pymysql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1.0.2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37106398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algn="ctr"/>
                      <a:r>
                        <a:rPr lang="en-US" sz="2500" cap="none" spc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Bootstrap</a:t>
                      </a:r>
                    </a:p>
                  </a:txBody>
                  <a:tcPr marL="208693" marR="173911" marT="160534" marB="160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cap="none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4.5</a:t>
                      </a:r>
                    </a:p>
                  </a:txBody>
                  <a:tcPr marL="208693" marR="173911" marT="160534" marB="160534" anchor="ctr"/>
                </a:tc>
                <a:extLst>
                  <a:ext uri="{0D108BD9-81ED-4DB2-BD59-A6C34878D82A}">
                    <a16:rowId xmlns:a16="http://schemas.microsoft.com/office/drawing/2014/main" val="324985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5" name="图片 34" descr="图形用户界面, 文本, 应用程序, Teams&#10;&#10;描述已自动生成">
            <a:extLst>
              <a:ext uri="{FF2B5EF4-FFF2-40B4-BE49-F238E27FC236}">
                <a16:creationId xmlns:a16="http://schemas.microsoft.com/office/drawing/2014/main" id="{2DEB22CC-C3BC-451D-B022-2189978D7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F5840D-24A9-45A1-B1CE-22D399EB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874" y="1980316"/>
            <a:ext cx="3689406" cy="1944371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环境部署</a:t>
            </a:r>
          </a:p>
        </p:txBody>
      </p:sp>
    </p:spTree>
    <p:extLst>
      <p:ext uri="{BB962C8B-B14F-4D97-AF65-F5344CB8AC3E}">
        <p14:creationId xmlns:p14="http://schemas.microsoft.com/office/powerpoint/2010/main" val="9211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BFEFF6-DE4D-4603-8FEC-B118FED5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分工情况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53F2E-934B-4E94-9CED-DB576018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834" y="1105306"/>
            <a:ext cx="4982452" cy="4337435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邵彦骏：前端、后端、逻辑设计，完成了主页、管理员登录与注册、用户管理以及图书管理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张涵秋：完成了订单管理系统，负责期中报告视频。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刘洛侃：爬取豆瓣书籍，负责期中报告</a:t>
            </a:r>
            <a:r>
              <a:rPr lang="en-US" altLang="zh-CN" dirty="0"/>
              <a:t>ppt</a:t>
            </a:r>
            <a:r>
              <a:rPr lang="zh-CN" altLang="en-US" dirty="0"/>
              <a:t>。等页面，撰写期末报告。</a:t>
            </a:r>
          </a:p>
        </p:txBody>
      </p:sp>
    </p:spTree>
    <p:extLst>
      <p:ext uri="{BB962C8B-B14F-4D97-AF65-F5344CB8AC3E}">
        <p14:creationId xmlns:p14="http://schemas.microsoft.com/office/powerpoint/2010/main" val="32981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图片 4" descr="图片包含 信封, 文具, 游戏机, 伞&#10;&#10;描述已自动生成">
            <a:extLst>
              <a:ext uri="{FF2B5EF4-FFF2-40B4-BE49-F238E27FC236}">
                <a16:creationId xmlns:a16="http://schemas.microsoft.com/office/drawing/2014/main" id="{6AAD2A5A-31FA-426D-8A95-9987839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33FBD0-DA09-47EB-A84A-2C76D98C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功能概述</a:t>
            </a:r>
          </a:p>
        </p:txBody>
      </p:sp>
    </p:spTree>
    <p:extLst>
      <p:ext uri="{BB962C8B-B14F-4D97-AF65-F5344CB8AC3E}">
        <p14:creationId xmlns:p14="http://schemas.microsoft.com/office/powerpoint/2010/main" val="229933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5D2A1C-09D3-4023-B6FD-8BDDF75E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3762"/>
            <a:ext cx="5411050" cy="1822123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b="1" i="0" dirty="0">
                <a:effectLst/>
                <a:latin typeface="-apple-system"/>
              </a:rPr>
              <a:t>Beta 0.1.0 User Login (May 29, 2021)</a:t>
            </a:r>
            <a:br>
              <a:rPr lang="en-US" altLang="zh-CN" b="1" i="0" dirty="0"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14566-A241-4F33-B746-57C15840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Bootstrap</a:t>
            </a:r>
            <a:r>
              <a:rPr lang="zh-CN" altLang="en-US" b="0" i="0" dirty="0">
                <a:effectLst/>
                <a:latin typeface="-apple-system"/>
              </a:rPr>
              <a:t>框架和</a:t>
            </a:r>
            <a:r>
              <a:rPr lang="en-US" altLang="zh-CN" b="0" i="0" dirty="0">
                <a:effectLst/>
                <a:latin typeface="-apple-system"/>
              </a:rPr>
              <a:t>HTML</a:t>
            </a:r>
            <a:r>
              <a:rPr lang="zh-CN" altLang="en-US" b="0" i="0" dirty="0">
                <a:effectLst/>
                <a:latin typeface="-apple-system"/>
              </a:rPr>
              <a:t>完成了主页和管理员登录的前端设计。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使用</a:t>
            </a:r>
            <a:r>
              <a:rPr lang="en-US" altLang="zh-CN" b="0" i="0" dirty="0">
                <a:effectLst/>
                <a:latin typeface="-apple-system"/>
              </a:rPr>
              <a:t>Django</a:t>
            </a:r>
            <a:r>
              <a:rPr lang="zh-CN" altLang="en-US" b="0" i="0" dirty="0">
                <a:effectLst/>
                <a:latin typeface="-apple-system"/>
              </a:rPr>
              <a:t>框架基本实现了</a:t>
            </a:r>
            <a:r>
              <a:rPr lang="zh-CN" altLang="en-US" b="1" i="0" dirty="0">
                <a:effectLst/>
                <a:latin typeface="-apple-system"/>
              </a:rPr>
              <a:t>管理员注册、登录功能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管理员注册需要</a:t>
            </a:r>
            <a:r>
              <a:rPr lang="zh-CN" altLang="en-US" b="1" i="0" dirty="0">
                <a:effectLst/>
                <a:latin typeface="-apple-system"/>
              </a:rPr>
              <a:t>输入两次相同</a:t>
            </a:r>
            <a:r>
              <a:rPr lang="zh-CN" altLang="en-US" b="0" i="0" dirty="0">
                <a:effectLst/>
                <a:latin typeface="-apple-system"/>
              </a:rPr>
              <a:t>的密码，前端页面将会显示用户已注册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密码错误</a:t>
            </a:r>
            <a:r>
              <a:rPr lang="en-US" altLang="zh-CN" b="0" i="0" dirty="0">
                <a:effectLst/>
                <a:latin typeface="-apple-system"/>
              </a:rPr>
              <a:t>/</a:t>
            </a:r>
            <a:r>
              <a:rPr lang="zh-CN" altLang="en-US" b="0" i="0" dirty="0">
                <a:effectLst/>
                <a:latin typeface="-apple-system"/>
              </a:rPr>
              <a:t>不存在相应用户等</a:t>
            </a:r>
            <a:r>
              <a:rPr lang="zh-CN" altLang="en-US" b="1" i="0" dirty="0">
                <a:effectLst/>
                <a:latin typeface="-apple-system"/>
              </a:rPr>
              <a:t>错误提示</a:t>
            </a:r>
            <a:r>
              <a:rPr lang="zh-CN" altLang="en-US" b="0" i="0" dirty="0">
                <a:effectLst/>
                <a:latin typeface="-apple-system"/>
              </a:rPr>
              <a:t>。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5881524-FB2D-40D9-BD03-7C6254C92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7" r="25286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09971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2020</Words>
  <Application>Microsoft Office PowerPoint</Application>
  <PresentationFormat>宽屏</PresentationFormat>
  <Paragraphs>442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-apple-system</vt:lpstr>
      <vt:lpstr>Meiryo</vt:lpstr>
      <vt:lpstr>等线</vt:lpstr>
      <vt:lpstr>Microsoft YaHei</vt:lpstr>
      <vt:lpstr>Arial</vt:lpstr>
      <vt:lpstr>Corbel</vt:lpstr>
      <vt:lpstr>SketchLinesVTI</vt:lpstr>
      <vt:lpstr>MyBookDB 课程汇报</vt:lpstr>
      <vt:lpstr>PowerPoint 演示文稿</vt:lpstr>
      <vt:lpstr>基本情况</vt:lpstr>
      <vt:lpstr>项目概述</vt:lpstr>
      <vt:lpstr>版本信息</vt:lpstr>
      <vt:lpstr>环境部署</vt:lpstr>
      <vt:lpstr>分工情况</vt:lpstr>
      <vt:lpstr>功能概述</vt:lpstr>
      <vt:lpstr>Beta 0.1.0 User Login (May 29, 2021) </vt:lpstr>
      <vt:lpstr>Beta 0.1.1 Fixes (May 30, 2021)</vt:lpstr>
      <vt:lpstr>Beta 0.2.0 New Pages (June 1, 2021)</vt:lpstr>
      <vt:lpstr>Beta 0.2.1 User Management (June 2, 2021)</vt:lpstr>
      <vt:lpstr>Beta 0.2.2 User Edit (June 4, 2021)</vt:lpstr>
      <vt:lpstr>Beta 0.2.3 Important Fixes (June 5, 2021)</vt:lpstr>
      <vt:lpstr>Beta 0.3.0 Publisher Management (June 9, 2021)</vt:lpstr>
      <vt:lpstr>Beta 0.3.1 Writer Management (June 8, 2021)</vt:lpstr>
      <vt:lpstr>Beta 0.3.2 Data.py (June 16, 2021)</vt:lpstr>
      <vt:lpstr>Beta 0.3.3 Book Management (June 18, 2021)</vt:lpstr>
      <vt:lpstr>V 1.0.0 Launch Project (June 19, 2021) V 1.0.1 Add Index to Books (June 20, 2021)</vt:lpstr>
      <vt:lpstr>V 1.1.0 Orders Simulation (June 22, 2021)</vt:lpstr>
      <vt:lpstr>V 1.1.1 Orders Management (June 23, 2021)</vt:lpstr>
      <vt:lpstr>后端概述</vt:lpstr>
      <vt:lpstr>Login_user</vt:lpstr>
      <vt:lpstr>Users_user</vt:lpstr>
      <vt:lpstr>Publishers_publishers</vt:lpstr>
      <vt:lpstr>Writers_writers</vt:lpstr>
      <vt:lpstr>Books_books</vt:lpstr>
      <vt:lpstr>Books_books_writers</vt:lpstr>
      <vt:lpstr>Books_classification</vt:lpstr>
      <vt:lpstr>Books_ classificationsub</vt:lpstr>
      <vt:lpstr>Orders_orders</vt:lpstr>
      <vt:lpstr>Orders_details</vt:lpstr>
      <vt:lpstr>URL 路径</vt:lpstr>
      <vt:lpstr>现场展示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MyBookDB课程汇报</dc:title>
  <dc:creator>Daniel</dc:creator>
  <cp:lastModifiedBy>Daniel</cp:lastModifiedBy>
  <cp:revision>24</cp:revision>
  <dcterms:created xsi:type="dcterms:W3CDTF">2021-06-22T14:33:34Z</dcterms:created>
  <dcterms:modified xsi:type="dcterms:W3CDTF">2021-06-25T01:17:40Z</dcterms:modified>
</cp:coreProperties>
</file>